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1.jpg" ContentType="image/jpeg"/>
  <Override PartName="/ppt/media/image5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9" r:id="rId4"/>
    <p:sldId id="258" r:id="rId5"/>
    <p:sldId id="282" r:id="rId6"/>
    <p:sldId id="260" r:id="rId7"/>
    <p:sldId id="261" r:id="rId8"/>
    <p:sldId id="264" r:id="rId9"/>
    <p:sldId id="291" r:id="rId10"/>
    <p:sldId id="265" r:id="rId11"/>
    <p:sldId id="262" r:id="rId12"/>
    <p:sldId id="263" r:id="rId13"/>
    <p:sldId id="290" r:id="rId14"/>
    <p:sldId id="278" r:id="rId15"/>
    <p:sldId id="283" r:id="rId16"/>
    <p:sldId id="267" r:id="rId17"/>
    <p:sldId id="266" r:id="rId18"/>
    <p:sldId id="280" r:id="rId19"/>
    <p:sldId id="269" r:id="rId20"/>
    <p:sldId id="268" r:id="rId21"/>
    <p:sldId id="270" r:id="rId22"/>
    <p:sldId id="276" r:id="rId23"/>
    <p:sldId id="286" r:id="rId24"/>
    <p:sldId id="271" r:id="rId25"/>
    <p:sldId id="277" r:id="rId26"/>
    <p:sldId id="281" r:id="rId27"/>
    <p:sldId id="288" r:id="rId28"/>
    <p:sldId id="273" r:id="rId29"/>
    <p:sldId id="284" r:id="rId30"/>
    <p:sldId id="272" r:id="rId31"/>
    <p:sldId id="287" r:id="rId32"/>
    <p:sldId id="274" r:id="rId33"/>
    <p:sldId id="275" r:id="rId34"/>
  </p:sldIdLst>
  <p:sldSz cx="18288000" cy="10287000"/>
  <p:notesSz cx="6858000" cy="9144000"/>
  <p:embeddedFontLst>
    <p:embeddedFont>
      <p:font typeface="Bahnschrift Condensed" panose="020B0502040204020203" pitchFamily="34" charset="0"/>
      <p:regular r:id="rId36"/>
      <p:bold r:id="rId37"/>
    </p:embeddedFont>
    <p:embeddedFont>
      <p:font typeface="Brittany"/>
      <p:regular r:id="rId38"/>
    </p:embeddedFont>
    <p:embeddedFont>
      <p:font typeface="Calibri" panose="020F0502020204030204" pitchFamily="34" charset="0"/>
      <p:regular r:id="rId39"/>
      <p:bold r:id="rId40"/>
      <p:italic r:id="rId41"/>
      <p:boldItalic r:id="rId42"/>
    </p:embeddedFont>
    <p:embeddedFont>
      <p:font typeface="DM Sans"/>
      <p:regular r:id="rId43"/>
      <p:bold r:id="rId44"/>
      <p:italic r:id="rId45"/>
      <p:boldItalic r:id="rId46"/>
    </p:embeddedFont>
    <p:embeddedFont>
      <p:font typeface="DM Serif Display"/>
      <p:regular r:id="rId47"/>
      <p:italic r:id="rId48"/>
    </p:embeddedFont>
    <p:embeddedFont>
      <p:font typeface="Inter" panose="020B0604020202020204" pitchFamily="34" charset="0"/>
      <p:regular r:id="rId49"/>
    </p:embeddedFont>
    <p:embeddedFont>
      <p:font typeface="Inter Italics" panose="020B0604020202020204" pitchFamily="3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0000"/>
    <a:srgbClr val="820000"/>
    <a:srgbClr val="951609"/>
    <a:srgbClr val="BD1C0B"/>
    <a:srgbClr val="680000"/>
    <a:srgbClr val="A82B28"/>
    <a:srgbClr val="712D2D"/>
    <a:srgbClr val="FF2929"/>
    <a:srgbClr val="D5200D"/>
    <a:srgbClr val="BD6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036" autoAdjust="0"/>
  </p:normalViewPr>
  <p:slideViewPr>
    <p:cSldViewPr>
      <p:cViewPr varScale="1">
        <p:scale>
          <a:sx n="52" d="100"/>
          <a:sy n="52" d="100"/>
        </p:scale>
        <p:origin x="87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4.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font" Target="fonts/font7.fntdata" /><Relationship Id="rId47" Type="http://schemas.openxmlformats.org/officeDocument/2006/relationships/font" Target="fonts/font12.fntdata" /><Relationship Id="rId50" Type="http://schemas.openxmlformats.org/officeDocument/2006/relationships/font" Target="fonts/font1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font" Target="fonts/font3.fntdata" /><Relationship Id="rId46" Type="http://schemas.openxmlformats.org/officeDocument/2006/relationships/font" Target="fonts/font11.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6.fntdata" /><Relationship Id="rId54"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font" Target="fonts/font2.fntdata" /><Relationship Id="rId40" Type="http://schemas.openxmlformats.org/officeDocument/2006/relationships/font" Target="fonts/font5.fntdata" /><Relationship Id="rId45" Type="http://schemas.openxmlformats.org/officeDocument/2006/relationships/font" Target="fonts/font10.fntdata" /><Relationship Id="rId53"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1.fntdata" /><Relationship Id="rId49" Type="http://schemas.openxmlformats.org/officeDocument/2006/relationships/font" Target="fonts/font14.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9.fntdata" /><Relationship Id="rId52"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notesMaster" Target="notesMasters/notesMaster1.xml" /><Relationship Id="rId43" Type="http://schemas.openxmlformats.org/officeDocument/2006/relationships/font" Target="fonts/font8.fntdata" /><Relationship Id="rId48" Type="http://schemas.openxmlformats.org/officeDocument/2006/relationships/font" Target="fonts/font13.fntdata" /><Relationship Id="rId8" Type="http://schemas.openxmlformats.org/officeDocument/2006/relationships/slide" Target="slides/slide7.xml" /><Relationship Id="rId51"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6F53B-2C8F-4A5D-815A-B9C7159EB19D}"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78658-CAF3-4F5F-8246-B400CBEAAD3D}" type="slidenum">
              <a:rPr lang="en-US" smtClean="0"/>
              <a:t>‹#›</a:t>
            </a:fld>
            <a:endParaRPr lang="en-US"/>
          </a:p>
        </p:txBody>
      </p:sp>
    </p:spTree>
    <p:extLst>
      <p:ext uri="{BB962C8B-B14F-4D97-AF65-F5344CB8AC3E}">
        <p14:creationId xmlns:p14="http://schemas.microsoft.com/office/powerpoint/2010/main" val="329609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78658-CAF3-4F5F-8246-B400CBEAAD3D}" type="slidenum">
              <a:rPr lang="en-US" smtClean="0"/>
              <a:t>14</a:t>
            </a:fld>
            <a:endParaRPr lang="en-US"/>
          </a:p>
        </p:txBody>
      </p:sp>
    </p:spTree>
    <p:extLst>
      <p:ext uri="{BB962C8B-B14F-4D97-AF65-F5344CB8AC3E}">
        <p14:creationId xmlns:p14="http://schemas.microsoft.com/office/powerpoint/2010/main" val="160256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jpg" /></Relationships>
</file>

<file path=ppt/slides/_rels/slide10.xml.rels><?xml version="1.0" encoding="UTF-8" standalone="yes"?>
<Relationships xmlns="http://schemas.openxmlformats.org/package/2006/relationships"><Relationship Id="rId3" Type="http://schemas.openxmlformats.org/officeDocument/2006/relationships/image" Target="../media/image21.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hyperlink" Target="https://www.cp24.com/news/cleaning-now-the-leading-cause-of-ttc-bus-delays-amid-covid-19-pandemic-1.5534154?cache=%3FclipId%3D104070%3FautoPlay%3Dtrue%3FautoPlay%3Dtrue%3Fot%3DAjaxLayout#:~:text=Mechanical%20issues%20were%20to%20blame,accounted%20for%20six%20per%20cent." TargetMode="External" /><Relationship Id="rId4" Type="http://schemas.openxmlformats.org/officeDocument/2006/relationships/image" Target="../media/image22.png" /></Relationships>
</file>

<file path=ppt/slides/_rels/slide11.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3.png" /></Relationships>
</file>

<file path=ppt/slides/_rels/slide12.xml.rels><?xml version="1.0" encoding="UTF-8" standalone="yes"?>
<Relationships xmlns="http://schemas.openxmlformats.org/package/2006/relationships"><Relationship Id="rId3" Type="http://schemas.openxmlformats.org/officeDocument/2006/relationships/image" Target="../media/image17.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4.png" /></Relationships>
</file>

<file path=ppt/slides/_rels/slide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7.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17.svg" /></Relationships>
</file>

<file path=ppt/slides/_rels/slide15.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28.png" /><Relationship Id="rId4" Type="http://schemas.openxmlformats.org/officeDocument/2006/relationships/image" Target="../media/image27.png" /></Relationships>
</file>

<file path=ppt/slides/_rels/slide16.xml.rels><?xml version="1.0" encoding="UTF-8" standalone="yes"?>
<Relationships xmlns="http://schemas.openxmlformats.org/package/2006/relationships"><Relationship Id="rId3" Type="http://schemas.openxmlformats.org/officeDocument/2006/relationships/image" Target="../media/image30.svg" /><Relationship Id="rId2" Type="http://schemas.openxmlformats.org/officeDocument/2006/relationships/image" Target="../media/image29.png" /><Relationship Id="rId1" Type="http://schemas.openxmlformats.org/officeDocument/2006/relationships/slideLayout" Target="../slideLayouts/slideLayout7.xml" /><Relationship Id="rId4" Type="http://schemas.openxmlformats.org/officeDocument/2006/relationships/image" Target="../media/image31.jpg" /></Relationships>
</file>

<file path=ppt/slides/_rels/slide17.xml.rels><?xml version="1.0" encoding="UTF-8" standalone="yes"?>
<Relationships xmlns="http://schemas.openxmlformats.org/package/2006/relationships"><Relationship Id="rId3" Type="http://schemas.openxmlformats.org/officeDocument/2006/relationships/image" Target="../media/image33.svg" /><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33.svg" /><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35.png" /><Relationship Id="rId4" Type="http://schemas.openxmlformats.org/officeDocument/2006/relationships/image" Target="../media/image34.png" /></Relationships>
</file>

<file path=ppt/slides/_rels/slide2.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3" Type="http://schemas.openxmlformats.org/officeDocument/2006/relationships/image" Target="../media/image36.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37.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8.png" /></Relationships>
</file>

<file path=ppt/slides/_rels/slide22.xml.rels><?xml version="1.0" encoding="UTF-8" standalone="yes"?>
<Relationships xmlns="http://schemas.openxmlformats.org/package/2006/relationships"><Relationship Id="rId3" Type="http://schemas.openxmlformats.org/officeDocument/2006/relationships/image" Target="../media/image39.svg" /><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30.svg" /><Relationship Id="rId2" Type="http://schemas.openxmlformats.org/officeDocument/2006/relationships/image" Target="../media/image29.png" /><Relationship Id="rId1" Type="http://schemas.openxmlformats.org/officeDocument/2006/relationships/slideLayout" Target="../slideLayouts/slideLayout7.xml" /><Relationship Id="rId5" Type="http://schemas.openxmlformats.org/officeDocument/2006/relationships/image" Target="../media/image23.png" /><Relationship Id="rId4" Type="http://schemas.openxmlformats.org/officeDocument/2006/relationships/image" Target="../media/image40.png" /></Relationships>
</file>

<file path=ppt/slides/_rels/slide24.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3" Type="http://schemas.openxmlformats.org/officeDocument/2006/relationships/image" Target="../media/image39.svg" /><Relationship Id="rId2" Type="http://schemas.openxmlformats.org/officeDocument/2006/relationships/image" Target="../media/image32.png" /><Relationship Id="rId1" Type="http://schemas.openxmlformats.org/officeDocument/2006/relationships/slideLayout" Target="../slideLayouts/slideLayout7.xml" /><Relationship Id="rId5" Type="http://schemas.openxmlformats.org/officeDocument/2006/relationships/image" Target="../media/image42.png" /><Relationship Id="rId4" Type="http://schemas.openxmlformats.org/officeDocument/2006/relationships/image" Target="../media/image41.png" /></Relationships>
</file>

<file path=ppt/slides/_rels/slide2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3" Type="http://schemas.openxmlformats.org/officeDocument/2006/relationships/image" Target="../media/image43.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image" Target="../media/image37.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6.png" /></Relationships>
</file>

<file path=ppt/slides/_rels/slide30.xml.rels><?xml version="1.0" encoding="UTF-8" standalone="yes"?>
<Relationships xmlns="http://schemas.openxmlformats.org/package/2006/relationships"><Relationship Id="rId3" Type="http://schemas.openxmlformats.org/officeDocument/2006/relationships/image" Target="../media/image39.svg" /><Relationship Id="rId2" Type="http://schemas.openxmlformats.org/officeDocument/2006/relationships/image" Target="../media/image32.png" /><Relationship Id="rId1" Type="http://schemas.openxmlformats.org/officeDocument/2006/relationships/slideLayout" Target="../slideLayouts/slideLayout7.xml" /><Relationship Id="rId4" Type="http://schemas.openxmlformats.org/officeDocument/2006/relationships/image" Target="../media/image44.png" /></Relationships>
</file>

<file path=ppt/slides/_rels/slide31.xml.rels><?xml version="1.0" encoding="UTF-8" standalone="yes"?>
<Relationships xmlns="http://schemas.openxmlformats.org/package/2006/relationships"><Relationship Id="rId3" Type="http://schemas.openxmlformats.org/officeDocument/2006/relationships/image" Target="../media/image46.svg" /><Relationship Id="rId2" Type="http://schemas.openxmlformats.org/officeDocument/2006/relationships/image" Target="../media/image45.png" /><Relationship Id="rId1" Type="http://schemas.openxmlformats.org/officeDocument/2006/relationships/slideLayout" Target="../slideLayouts/slideLayout7.xml" /><Relationship Id="rId5" Type="http://schemas.openxmlformats.org/officeDocument/2006/relationships/image" Target="../media/image48.png" /><Relationship Id="rId4" Type="http://schemas.openxmlformats.org/officeDocument/2006/relationships/image" Target="../media/image47.png" /></Relationships>
</file>

<file path=ppt/slides/_rels/slide32.xml.rels><?xml version="1.0" encoding="UTF-8" standalone="yes"?>
<Relationships xmlns="http://schemas.openxmlformats.org/package/2006/relationships"><Relationship Id="rId8" Type="http://schemas.openxmlformats.org/officeDocument/2006/relationships/hyperlink" Target="https://www.blogto.com/city/2014/04/when_exactly_is_rush_hour_in_toronto/" TargetMode="External" /><Relationship Id="rId13" Type="http://schemas.openxmlformats.org/officeDocument/2006/relationships/hyperlink" Target="https://datascienceplus.com/extreme-gradient-boosting-with-r/" TargetMode="External" /><Relationship Id="rId18" Type="http://schemas.openxmlformats.org/officeDocument/2006/relationships/hyperlink" Target="https://www.guru99.com/r-random-forest-tutorial.html" TargetMode="External" /><Relationship Id="rId3" Type="http://schemas.openxmlformats.org/officeDocument/2006/relationships/image" Target="../media/image49.svg" /><Relationship Id="rId21" Type="http://schemas.openxmlformats.org/officeDocument/2006/relationships/hyperlink" Target="https://github.com/amunategui/BetterCrossValidation/blob/master/CrossValidation2.R" TargetMode="External" /><Relationship Id="rId7" Type="http://schemas.openxmlformats.org/officeDocument/2006/relationships/hyperlink" Target="https://en.wikipedia.org/wiki/List_of_Toronto_Transit_Commission_bus_routes" TargetMode="External" /><Relationship Id="rId12" Type="http://schemas.openxmlformats.org/officeDocument/2006/relationships/hyperlink" Target="https://onlinelibrary.wiley.com/doi/10.1002/9780470479216.corpsy0491" TargetMode="External" /><Relationship Id="rId17" Type="http://schemas.openxmlformats.org/officeDocument/2006/relationships/hyperlink" Target="https://stats.stackexchange.com/questions/443234/random-forest-in-r-how-to-perform-feature-extraction-and-reach-the-best-accura" TargetMode="External" /><Relationship Id="rId2" Type="http://schemas.openxmlformats.org/officeDocument/2006/relationships/image" Target="../media/image29.png" /><Relationship Id="rId16" Type="http://schemas.openxmlformats.org/officeDocument/2006/relationships/hyperlink" Target="https://gsverhoeven.github.io/post/random-forest-rfe_vs_tuning/" TargetMode="External" /><Relationship Id="rId20" Type="http://schemas.openxmlformats.org/officeDocument/2006/relationships/hyperlink" Target="https://pastebin.com/8xYGccg7" TargetMode="External" /><Relationship Id="rId1" Type="http://schemas.openxmlformats.org/officeDocument/2006/relationships/slideLayout" Target="../slideLayouts/slideLayout7.xml" /><Relationship Id="rId6" Type="http://schemas.openxmlformats.org/officeDocument/2006/relationships/hyperlink" Target="https://transittoronto.ca/bus/8108.shtml" TargetMode="External" /><Relationship Id="rId11" Type="http://schemas.openxmlformats.org/officeDocument/2006/relationships/hyperlink" Target="https://rpubs.com/gaston/MCA" TargetMode="External" /><Relationship Id="rId24" Type="http://schemas.openxmlformats.org/officeDocument/2006/relationships/hyperlink" Target="https://www.r-bloggers.com/2020/03/tuning-random-forest-hyperparameters-with-tidytuesday-trees-data/" TargetMode="External" /><Relationship Id="rId5" Type="http://schemas.openxmlformats.org/officeDocument/2006/relationships/hyperlink" Target="https://www.ttc.ca/" TargetMode="External" /><Relationship Id="rId15" Type="http://schemas.openxmlformats.org/officeDocument/2006/relationships/hyperlink" Target="https://machinelearningmastery.com/feature-selection-with-the-caret-r-package/" TargetMode="External" /><Relationship Id="rId23" Type="http://schemas.openxmlformats.org/officeDocument/2006/relationships/hyperlink" Target="https://nanx.me/enpls/reference/enspls.od.html" TargetMode="External" /><Relationship Id="rId10" Type="http://schemas.openxmlformats.org/officeDocument/2006/relationships/hyperlink" Target="https://www.google.com/amp/s/www.r-bloggers.com/2017/05/how-to-interpret-correspondence-analysis-plots-it-probably-isnt-the-way-you-think/amp/" TargetMode="External" /><Relationship Id="rId19" Type="http://schemas.openxmlformats.org/officeDocument/2006/relationships/hyperlink" Target="https://www.statology.org/what-is-a-good-rmse/" TargetMode="External" /><Relationship Id="rId4" Type="http://schemas.openxmlformats.org/officeDocument/2006/relationships/image" Target="../media/image6.png" /><Relationship Id="rId9" Type="http://schemas.openxmlformats.org/officeDocument/2006/relationships/hyperlink" Target="https://www.cp24.com/news/cleaning-now-the-leading-cause-of-ttc-bus-delays-amid-covid-19-pandemic-1.5534154?cache=%3FclipId%3D104070%3FautoPlay%3Dtrue%3FautoPlay%3Dtrue%3Fot%3DAjaxLayout#:~:text=Mechanical%20issues%20were%20to%20blame,accounted%20for%20six%20per%20cent." TargetMode="External" /><Relationship Id="rId14" Type="http://schemas.openxmlformats.org/officeDocument/2006/relationships/hyperlink" Target="https://www.analyticsvidhya.com/blog/2016/03/complete-guide-parameter-tuning-xgboost-with-codes-python/" TargetMode="External" /><Relationship Id="rId22" Type="http://schemas.openxmlformats.org/officeDocument/2006/relationships/hyperlink" Target="https://machinelearningmastery.com/tune-machine-learning-algorithms-in-r/" TargetMode="External" /></Relationships>
</file>

<file path=ppt/slides/_rels/slide33.xml.rels><?xml version="1.0" encoding="UTF-8" standalone="yes"?>
<Relationships xmlns="http://schemas.openxmlformats.org/package/2006/relationships"><Relationship Id="rId2" Type="http://schemas.openxmlformats.org/officeDocument/2006/relationships/image" Target="../media/image50.jp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8" Type="http://schemas.openxmlformats.org/officeDocument/2006/relationships/image" Target="../media/image12.svg" /><Relationship Id="rId3" Type="http://schemas.openxmlformats.org/officeDocument/2006/relationships/image" Target="../media/image7.svg" /><Relationship Id="rId7" Type="http://schemas.openxmlformats.org/officeDocument/2006/relationships/image" Target="../media/image11.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0.gif" /><Relationship Id="rId5" Type="http://schemas.openxmlformats.org/officeDocument/2006/relationships/image" Target="../media/image9.svg" /><Relationship Id="rId4" Type="http://schemas.openxmlformats.org/officeDocument/2006/relationships/image" Target="../media/image8.png" /></Relationships>
</file>

<file path=ppt/slides/_rels/slide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3.png" /></Relationships>
</file>

<file path=ppt/slides/_rels/slide7.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4.png" /></Relationships>
</file>

<file path=ppt/slides/_rels/slide8.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16.png"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3" Type="http://schemas.openxmlformats.org/officeDocument/2006/relationships/image" Target="../media/image17.svg" /><Relationship Id="rId7" Type="http://schemas.openxmlformats.org/officeDocument/2006/relationships/hyperlink" Target="https://globalnews.ca/tag/toronto-bus-delays/" TargetMode="External"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20.svg" /><Relationship Id="rId5" Type="http://schemas.openxmlformats.org/officeDocument/2006/relationships/image" Target="../media/image19.png" /><Relationship Id="rId4" Type="http://schemas.openxmlformats.org/officeDocument/2006/relationships/image" Target="../media/image18.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621655" y="0"/>
            <a:ext cx="5657850" cy="10287000"/>
            <a:chOff x="0" y="0"/>
            <a:chExt cx="1913890" cy="3479800"/>
          </a:xfrm>
          <a:solidFill>
            <a:srgbClr val="9F0101"/>
          </a:solidFill>
        </p:grpSpPr>
        <p:sp>
          <p:nvSpPr>
            <p:cNvPr id="3" name="Freeform 3"/>
            <p:cNvSpPr/>
            <p:nvPr/>
          </p:nvSpPr>
          <p:spPr>
            <a:xfrm>
              <a:off x="0" y="0"/>
              <a:ext cx="1913890" cy="3479800"/>
            </a:xfrm>
            <a:custGeom>
              <a:avLst/>
              <a:gdLst/>
              <a:ahLst/>
              <a:cxnLst/>
              <a:rect l="l" t="t" r="r" b="b"/>
              <a:pathLst>
                <a:path w="1913890" h="3479800">
                  <a:moveTo>
                    <a:pt x="0" y="0"/>
                  </a:moveTo>
                  <a:lnTo>
                    <a:pt x="1913890" y="0"/>
                  </a:lnTo>
                  <a:lnTo>
                    <a:pt x="1913890" y="3479800"/>
                  </a:lnTo>
                  <a:lnTo>
                    <a:pt x="0" y="3479800"/>
                  </a:lnTo>
                  <a:close/>
                </a:path>
              </a:pathLst>
            </a:custGeom>
            <a:grpFill/>
          </p:spPr>
        </p:sp>
      </p:grpSp>
      <p:grpSp>
        <p:nvGrpSpPr>
          <p:cNvPr id="4" name="Group 4"/>
          <p:cNvGrpSpPr>
            <a:grpSpLocks noChangeAspect="1"/>
          </p:cNvGrpSpPr>
          <p:nvPr/>
        </p:nvGrpSpPr>
        <p:grpSpPr>
          <a:xfrm>
            <a:off x="9770302" y="1313677"/>
            <a:ext cx="7659645" cy="7659645"/>
            <a:chOff x="0" y="0"/>
            <a:chExt cx="2787650" cy="2787650"/>
          </a:xfrm>
          <a:solidFill>
            <a:schemeClr val="tx1"/>
          </a:solidFill>
        </p:grpSpPr>
        <p:sp>
          <p:nvSpPr>
            <p:cNvPr id="5" name="Freeform 5"/>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grpFill/>
          </p:spPr>
        </p:sp>
      </p:grpSp>
      <p:grpSp>
        <p:nvGrpSpPr>
          <p:cNvPr id="6" name="Group 6"/>
          <p:cNvGrpSpPr/>
          <p:nvPr/>
        </p:nvGrpSpPr>
        <p:grpSpPr>
          <a:xfrm>
            <a:off x="8409545" y="1313678"/>
            <a:ext cx="7659645" cy="7659645"/>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2" name="TextBox 12"/>
          <p:cNvSpPr txBox="1"/>
          <p:nvPr/>
        </p:nvSpPr>
        <p:spPr>
          <a:xfrm>
            <a:off x="2001843" y="1763119"/>
            <a:ext cx="6573291" cy="4828181"/>
          </a:xfrm>
          <a:prstGeom prst="rect">
            <a:avLst/>
          </a:prstGeom>
        </p:spPr>
        <p:txBody>
          <a:bodyPr wrap="square" lIns="0" tIns="0" rIns="0" bIns="0" rtlCol="0" anchor="t">
            <a:spAutoFit/>
          </a:bodyPr>
          <a:lstStyle/>
          <a:p>
            <a:pPr>
              <a:lnSpc>
                <a:spcPts val="12163"/>
              </a:lnSpc>
            </a:pPr>
            <a:r>
              <a:rPr lang="en-US" sz="13980" dirty="0">
                <a:solidFill>
                  <a:srgbClr val="FFFFFF"/>
                </a:solidFill>
                <a:latin typeface="DM Serif Display"/>
              </a:rPr>
              <a:t>Toronto Bus Delays</a:t>
            </a:r>
          </a:p>
        </p:txBody>
      </p:sp>
      <p:sp>
        <p:nvSpPr>
          <p:cNvPr id="14" name="TextBox 14"/>
          <p:cNvSpPr txBox="1"/>
          <p:nvPr/>
        </p:nvSpPr>
        <p:spPr>
          <a:xfrm>
            <a:off x="2022470" y="7407383"/>
            <a:ext cx="6201664" cy="1774717"/>
          </a:xfrm>
          <a:prstGeom prst="rect">
            <a:avLst/>
          </a:prstGeom>
        </p:spPr>
        <p:txBody>
          <a:bodyPr wrap="square" lIns="0" tIns="0" rIns="0" bIns="0" rtlCol="0" anchor="t">
            <a:spAutoFit/>
          </a:bodyPr>
          <a:lstStyle/>
          <a:p>
            <a:pPr>
              <a:lnSpc>
                <a:spcPts val="3499"/>
              </a:lnSpc>
            </a:pPr>
            <a:r>
              <a:rPr lang="en-US" sz="2000" b="1" spc="147" dirty="0">
                <a:solidFill>
                  <a:srgbClr val="FFFFFF"/>
                </a:solidFill>
                <a:latin typeface="DM Sans"/>
              </a:rPr>
              <a:t>Group 04</a:t>
            </a:r>
          </a:p>
          <a:p>
            <a:pPr marL="457200" indent="-457200">
              <a:lnSpc>
                <a:spcPts val="3499"/>
              </a:lnSpc>
              <a:buAutoNum type="arabicPeriod"/>
            </a:pPr>
            <a:r>
              <a:rPr lang="en-US" sz="2000" spc="147" dirty="0">
                <a:solidFill>
                  <a:srgbClr val="FFFFFF"/>
                </a:solidFill>
                <a:latin typeface="DM Sans"/>
              </a:rPr>
              <a:t>Pramudi Rajamanthri	- s14853</a:t>
            </a:r>
          </a:p>
          <a:p>
            <a:pPr marL="457200" indent="-457200">
              <a:lnSpc>
                <a:spcPts val="3499"/>
              </a:lnSpc>
              <a:buAutoNum type="arabicPeriod"/>
            </a:pPr>
            <a:r>
              <a:rPr lang="en-US" sz="2000" spc="147" dirty="0">
                <a:solidFill>
                  <a:srgbClr val="FFFFFF"/>
                </a:solidFill>
                <a:latin typeface="DM Sans"/>
              </a:rPr>
              <a:t>Vidura Chathuranga	- s15030</a:t>
            </a:r>
          </a:p>
          <a:p>
            <a:pPr marL="457200" indent="-457200">
              <a:lnSpc>
                <a:spcPts val="3499"/>
              </a:lnSpc>
              <a:buAutoNum type="arabicPeriod"/>
            </a:pPr>
            <a:r>
              <a:rPr lang="en-US" sz="2000" spc="147" dirty="0">
                <a:solidFill>
                  <a:srgbClr val="FFFFFF"/>
                </a:solidFill>
                <a:latin typeface="DM Sans"/>
              </a:rPr>
              <a:t>Chalani Wijemunige	- s15091</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53671" y="-378849"/>
            <a:ext cx="1851667" cy="2156235"/>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6397" y="8457519"/>
            <a:ext cx="1851667" cy="2156235"/>
          </a:xfrm>
          <a:prstGeom prst="rect">
            <a:avLst/>
          </a:prstGeom>
        </p:spPr>
      </p:pic>
      <p:pic>
        <p:nvPicPr>
          <p:cNvPr id="19" name="Picture 18">
            <a:extLst>
              <a:ext uri="{FF2B5EF4-FFF2-40B4-BE49-F238E27FC236}">
                <a16:creationId xmlns:a16="http://schemas.microsoft.com/office/drawing/2014/main" id="{D1A83816-157C-227A-A486-2CD3B924D26B}"/>
              </a:ext>
            </a:extLst>
          </p:cNvPr>
          <p:cNvPicPr>
            <a:picLocks noChangeAspect="1"/>
          </p:cNvPicPr>
          <p:nvPr/>
        </p:nvPicPr>
        <p:blipFill>
          <a:blip r:embed="rId4"/>
          <a:stretch>
            <a:fillRect/>
          </a:stretch>
        </p:blipFill>
        <p:spPr>
          <a:xfrm>
            <a:off x="8575134" y="1533675"/>
            <a:ext cx="7274466" cy="721965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6251620"/>
            <a:ext cx="18279505" cy="4236159"/>
            <a:chOff x="0" y="0"/>
            <a:chExt cx="6183437" cy="1432972"/>
          </a:xfrm>
          <a:solidFill>
            <a:schemeClr val="accent4">
              <a:lumMod val="50000"/>
            </a:schemeClr>
          </a:solidFill>
        </p:grpSpPr>
        <p:sp>
          <p:nvSpPr>
            <p:cNvPr id="3" name="Freeform 3"/>
            <p:cNvSpPr/>
            <p:nvPr/>
          </p:nvSpPr>
          <p:spPr>
            <a:xfrm>
              <a:off x="0" y="0"/>
              <a:ext cx="6183437" cy="1432972"/>
            </a:xfrm>
            <a:custGeom>
              <a:avLst/>
              <a:gdLst/>
              <a:ahLst/>
              <a:cxnLst/>
              <a:rect l="l" t="t" r="r" b="b"/>
              <a:pathLst>
                <a:path w="6183437" h="1432972">
                  <a:moveTo>
                    <a:pt x="0" y="0"/>
                  </a:moveTo>
                  <a:lnTo>
                    <a:pt x="6183437" y="0"/>
                  </a:lnTo>
                  <a:lnTo>
                    <a:pt x="6183437" y="1432972"/>
                  </a:lnTo>
                  <a:lnTo>
                    <a:pt x="0" y="1432972"/>
                  </a:lnTo>
                  <a:close/>
                </a:path>
              </a:pathLst>
            </a:custGeom>
            <a:grp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53671" y="-419100"/>
            <a:ext cx="1851667" cy="215623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724900"/>
            <a:ext cx="1851667" cy="2156235"/>
          </a:xfrm>
          <a:prstGeom prst="rect">
            <a:avLst/>
          </a:prstGeom>
        </p:spPr>
      </p:pic>
      <p:grpSp>
        <p:nvGrpSpPr>
          <p:cNvPr id="16" name="Group 15">
            <a:extLst>
              <a:ext uri="{FF2B5EF4-FFF2-40B4-BE49-F238E27FC236}">
                <a16:creationId xmlns:a16="http://schemas.microsoft.com/office/drawing/2014/main" id="{0CCF0AE9-E9ED-0C8F-444B-F143A828F6EC}"/>
              </a:ext>
            </a:extLst>
          </p:cNvPr>
          <p:cNvGrpSpPr/>
          <p:nvPr/>
        </p:nvGrpSpPr>
        <p:grpSpPr>
          <a:xfrm>
            <a:off x="3905827" y="514543"/>
            <a:ext cx="10476345" cy="2146462"/>
            <a:chOff x="7018850" y="510475"/>
            <a:chExt cx="10637876" cy="2146462"/>
          </a:xfrm>
        </p:grpSpPr>
        <p:sp>
          <p:nvSpPr>
            <p:cNvPr id="17" name="TextBox 25">
              <a:extLst>
                <a:ext uri="{FF2B5EF4-FFF2-40B4-BE49-F238E27FC236}">
                  <a16:creationId xmlns:a16="http://schemas.microsoft.com/office/drawing/2014/main" id="{2B2C65EB-939E-F76E-CCC8-42B1A5ECF5B7}"/>
                </a:ext>
              </a:extLst>
            </p:cNvPr>
            <p:cNvSpPr txBox="1"/>
            <p:nvPr/>
          </p:nvSpPr>
          <p:spPr>
            <a:xfrm>
              <a:off x="7018850" y="1423907"/>
              <a:ext cx="10637876" cy="1233030"/>
            </a:xfrm>
            <a:prstGeom prst="rect">
              <a:avLst/>
            </a:prstGeom>
          </p:spPr>
          <p:txBody>
            <a:bodyPr wrap="square" lIns="0" tIns="0" rIns="0" bIns="0" rtlCol="0" anchor="t">
              <a:spAutoFit/>
            </a:bodyPr>
            <a:lstStyle/>
            <a:p>
              <a:pPr algn="ctr">
                <a:lnSpc>
                  <a:spcPts val="9280"/>
                </a:lnSpc>
              </a:pPr>
              <a:r>
                <a:rPr lang="en-US" sz="8800" dirty="0">
                  <a:latin typeface="DM Serif Display" pitchFamily="2" charset="0"/>
                </a:rPr>
                <a:t>Time</a:t>
              </a:r>
              <a:r>
                <a:rPr lang="en-US" sz="8000" dirty="0">
                  <a:latin typeface="Brittany"/>
                </a:rPr>
                <a:t> and </a:t>
              </a:r>
              <a:r>
                <a:rPr lang="en-US" sz="8000" dirty="0">
                  <a:latin typeface="DM Serif Display"/>
                </a:rPr>
                <a:t>Incident type</a:t>
              </a:r>
            </a:p>
          </p:txBody>
        </p:sp>
        <p:sp>
          <p:nvSpPr>
            <p:cNvPr id="18" name="TextBox 28">
              <a:extLst>
                <a:ext uri="{FF2B5EF4-FFF2-40B4-BE49-F238E27FC236}">
                  <a16:creationId xmlns:a16="http://schemas.microsoft.com/office/drawing/2014/main" id="{92E42E71-A0D5-D286-7233-DEE8F99490FA}"/>
                </a:ext>
              </a:extLst>
            </p:cNvPr>
            <p:cNvSpPr txBox="1"/>
            <p:nvPr/>
          </p:nvSpPr>
          <p:spPr>
            <a:xfrm>
              <a:off x="7018850" y="510475"/>
              <a:ext cx="10637876" cy="932948"/>
            </a:xfrm>
            <a:prstGeom prst="rect">
              <a:avLst/>
            </a:prstGeom>
          </p:spPr>
          <p:txBody>
            <a:bodyPr wrap="square" lIns="0" tIns="0" rIns="0" bIns="0" rtlCol="0" anchor="t">
              <a:spAutoFit/>
            </a:bodyPr>
            <a:lstStyle/>
            <a:p>
              <a:pPr algn="ctr">
                <a:lnSpc>
                  <a:spcPts val="6859"/>
                </a:lnSpc>
              </a:pPr>
              <a:r>
                <a:rPr lang="en-US" sz="7000" dirty="0">
                  <a:latin typeface="Brittany"/>
                </a:rPr>
                <a:t>Impact of the</a:t>
              </a:r>
            </a:p>
          </p:txBody>
        </p:sp>
      </p:grpSp>
      <p:pic>
        <p:nvPicPr>
          <p:cNvPr id="19" name="Picture 2">
            <a:extLst>
              <a:ext uri="{FF2B5EF4-FFF2-40B4-BE49-F238E27FC236}">
                <a16:creationId xmlns:a16="http://schemas.microsoft.com/office/drawing/2014/main" id="{FBA80A8F-E62E-E154-F778-ADB48B4E450F}"/>
              </a:ext>
            </a:extLst>
          </p:cNvPr>
          <p:cNvPicPr>
            <a:picLocks noChangeAspect="1"/>
          </p:cNvPicPr>
          <p:nvPr/>
        </p:nvPicPr>
        <p:blipFill>
          <a:blip r:embed="rId4"/>
          <a:srcRect/>
          <a:stretch>
            <a:fillRect/>
          </a:stretch>
        </p:blipFill>
        <p:spPr>
          <a:xfrm>
            <a:off x="332960" y="2632736"/>
            <a:ext cx="12344400" cy="7463763"/>
          </a:xfrm>
          <a:prstGeom prst="rect">
            <a:avLst/>
          </a:prstGeom>
        </p:spPr>
      </p:pic>
      <p:sp>
        <p:nvSpPr>
          <p:cNvPr id="12" name="Rectangle 11">
            <a:extLst>
              <a:ext uri="{FF2B5EF4-FFF2-40B4-BE49-F238E27FC236}">
                <a16:creationId xmlns:a16="http://schemas.microsoft.com/office/drawing/2014/main" id="{E35467E9-866E-4504-BB24-55289867D5F6}"/>
              </a:ext>
            </a:extLst>
          </p:cNvPr>
          <p:cNvSpPr/>
          <p:nvPr/>
        </p:nvSpPr>
        <p:spPr>
          <a:xfrm>
            <a:off x="13603194" y="2632736"/>
            <a:ext cx="4399984" cy="74637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DM Sans" panose="020B0604020202020204" charset="0"/>
              </a:rPr>
              <a:t>According to  cp24  sources, </a:t>
            </a:r>
            <a:r>
              <a:rPr lang="en-US" b="1" dirty="0">
                <a:latin typeface="DM Sans" panose="020B0604020202020204" charset="0"/>
              </a:rPr>
              <a:t>(</a:t>
            </a:r>
            <a:r>
              <a:rPr lang="en-US" b="1" dirty="0">
                <a:solidFill>
                  <a:schemeClr val="bg1"/>
                </a:solidFill>
                <a:latin typeface="DM Sans" panose="020B0604020202020204" charset="0"/>
                <a:hlinkClick r:id="rId5">
                  <a:extLst>
                    <a:ext uri="{A12FA001-AC4F-418D-AE19-62706E023703}">
                      <ahyp:hlinkClr xmlns:ahyp="http://schemas.microsoft.com/office/drawing/2018/hyperlinkcolor" val="tx"/>
                    </a:ext>
                  </a:extLst>
                </a:hlinkClick>
              </a:rPr>
              <a:t>https://www.cp24.com/news/cleaning-now-the-leading-cause-of-ttc-bus-delays-amid-covid-19-pandemic-1.5534154?cache=%3FclipId%3D104070%3FautoPlay%3Dtrue%3FautoPlay%3Dtrue%3Fot%3DAjaxLayout#:~:text=Mechanical%20issues%20were%20to%20blame,accounted%20for%20six%20per%20cent.)</a:t>
            </a:r>
            <a:endParaRPr lang="en-US" b="1" dirty="0">
              <a:solidFill>
                <a:schemeClr val="bg1"/>
              </a:solidFill>
              <a:latin typeface="DM Sans" panose="020B0604020202020204" charset="0"/>
            </a:endParaRPr>
          </a:p>
          <a:p>
            <a:pPr algn="ctr"/>
            <a:r>
              <a:rPr lang="en-US" sz="3600" dirty="0">
                <a:solidFill>
                  <a:schemeClr val="bg1"/>
                </a:solidFill>
                <a:latin typeface="DM Sans" panose="020B0604020202020204" charset="0"/>
              </a:rPr>
              <a:t>Mechanical issues has been one of the major causes of bus delays during the pandemic situation.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674366" y="2139264"/>
            <a:ext cx="16687800" cy="7810500"/>
            <a:chOff x="0" y="0"/>
            <a:chExt cx="3090282" cy="3131820"/>
          </a:xfrm>
          <a:solidFill>
            <a:schemeClr val="accent4">
              <a:lumMod val="50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442617"/>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572500"/>
            <a:ext cx="1851667" cy="2156235"/>
          </a:xfrm>
          <a:prstGeom prst="rect">
            <a:avLst/>
          </a:prstGeom>
        </p:spPr>
      </p:pic>
      <p:sp>
        <p:nvSpPr>
          <p:cNvPr id="8" name="TextBox 8"/>
          <p:cNvSpPr txBox="1"/>
          <p:nvPr/>
        </p:nvSpPr>
        <p:spPr>
          <a:xfrm>
            <a:off x="2203099" y="435289"/>
            <a:ext cx="15159067" cy="1340752"/>
          </a:xfrm>
          <a:prstGeom prst="rect">
            <a:avLst/>
          </a:prstGeom>
        </p:spPr>
        <p:txBody>
          <a:bodyPr wrap="square" lIns="0" tIns="0" rIns="0" bIns="0" rtlCol="0" anchor="t">
            <a:spAutoFit/>
          </a:bodyPr>
          <a:lstStyle/>
          <a:p>
            <a:pPr>
              <a:lnSpc>
                <a:spcPts val="10071"/>
              </a:lnSpc>
            </a:pPr>
            <a:r>
              <a:rPr lang="en-US" sz="7193" dirty="0">
                <a:latin typeface="Brittany"/>
              </a:rPr>
              <a:t> </a:t>
            </a:r>
            <a:r>
              <a:rPr lang="en-US" sz="9600" dirty="0">
                <a:latin typeface="DM Serif Display"/>
              </a:rPr>
              <a:t>Delay Time</a:t>
            </a:r>
            <a:r>
              <a:rPr lang="en-US" sz="7193" dirty="0">
                <a:latin typeface="Brittany"/>
              </a:rPr>
              <a:t> vs </a:t>
            </a:r>
            <a:r>
              <a:rPr lang="en-US" sz="9600" dirty="0">
                <a:latin typeface="DM Serif Display"/>
              </a:rPr>
              <a:t>Time Gap</a:t>
            </a:r>
          </a:p>
        </p:txBody>
      </p:sp>
      <p:sp>
        <p:nvSpPr>
          <p:cNvPr id="9" name="TextBox 9"/>
          <p:cNvSpPr txBox="1"/>
          <p:nvPr/>
        </p:nvSpPr>
        <p:spPr>
          <a:xfrm>
            <a:off x="2260613" y="3619500"/>
            <a:ext cx="4724400" cy="5109091"/>
          </a:xfrm>
          <a:prstGeom prst="rect">
            <a:avLst/>
          </a:prstGeom>
          <a:ln w="76200">
            <a:solidFill>
              <a:schemeClr val="bg1"/>
            </a:solidFill>
          </a:ln>
        </p:spPr>
        <p:txBody>
          <a:bodyPr wrap="square" lIns="0" tIns="0" rIns="0" bIns="0" rtlCol="0" anchor="t">
            <a:spAutoFit/>
          </a:bodyPr>
          <a:lstStyle/>
          <a:p>
            <a:pPr algn="ctr"/>
            <a:endParaRPr lang="en-US" sz="3600" b="1" dirty="0">
              <a:solidFill>
                <a:schemeClr val="bg1"/>
              </a:solidFill>
              <a:latin typeface="DM Sans" pitchFamily="2" charset="0"/>
            </a:endParaRPr>
          </a:p>
          <a:p>
            <a:pPr algn="ctr"/>
            <a:r>
              <a:rPr lang="en-US" sz="3600" b="1" dirty="0">
                <a:solidFill>
                  <a:schemeClr val="bg1"/>
                </a:solidFill>
                <a:latin typeface="DM Sans" pitchFamily="2" charset="0"/>
              </a:rPr>
              <a:t>Perfect Positive </a:t>
            </a:r>
          </a:p>
          <a:p>
            <a:pPr algn="ctr"/>
            <a:r>
              <a:rPr lang="en-US" sz="3600" b="1" dirty="0">
                <a:solidFill>
                  <a:schemeClr val="bg1"/>
                </a:solidFill>
                <a:latin typeface="DM Sans" pitchFamily="2" charset="0"/>
              </a:rPr>
              <a:t>Linear Relationship</a:t>
            </a:r>
          </a:p>
          <a:p>
            <a:pPr algn="ctr"/>
            <a:endParaRPr lang="en-US" sz="4800" b="1" dirty="0">
              <a:solidFill>
                <a:schemeClr val="bg1"/>
              </a:solidFill>
              <a:latin typeface="DM Sans" pitchFamily="2" charset="0"/>
            </a:endParaRPr>
          </a:p>
          <a:p>
            <a:pPr algn="ctr"/>
            <a:r>
              <a:rPr lang="en-US" sz="4000" b="1" dirty="0">
                <a:solidFill>
                  <a:schemeClr val="bg1"/>
                </a:solidFill>
                <a:latin typeface="DM Sans" pitchFamily="2" charset="0"/>
              </a:rPr>
              <a:t>Correlation Coefficient</a:t>
            </a:r>
          </a:p>
          <a:p>
            <a:pPr algn="ctr"/>
            <a:r>
              <a:rPr lang="en-US" sz="4800" b="1" dirty="0">
                <a:solidFill>
                  <a:schemeClr val="bg1"/>
                </a:solidFill>
                <a:latin typeface="DM Sans" pitchFamily="2" charset="0"/>
              </a:rPr>
              <a:t>0.96</a:t>
            </a:r>
          </a:p>
          <a:p>
            <a:pPr algn="ctr"/>
            <a:endParaRPr lang="en-US" sz="4800" b="1" dirty="0">
              <a:solidFill>
                <a:schemeClr val="bg1"/>
              </a:solidFill>
              <a:latin typeface="DM Sans" pitchFamily="2" charset="0"/>
            </a:endParaRPr>
          </a:p>
        </p:txBody>
      </p:sp>
      <p:pic>
        <p:nvPicPr>
          <p:cNvPr id="16" name="Picture 5">
            <a:extLst>
              <a:ext uri="{FF2B5EF4-FFF2-40B4-BE49-F238E27FC236}">
                <a16:creationId xmlns:a16="http://schemas.microsoft.com/office/drawing/2014/main" id="{29AB8E61-77E4-EBCD-7892-C3C3F5B12814}"/>
              </a:ext>
            </a:extLst>
          </p:cNvPr>
          <p:cNvPicPr>
            <a:picLocks noChangeAspect="1"/>
          </p:cNvPicPr>
          <p:nvPr/>
        </p:nvPicPr>
        <p:blipFill>
          <a:blip r:embed="rId4"/>
          <a:srcRect/>
          <a:stretch>
            <a:fillRect/>
          </a:stretch>
        </p:blipFill>
        <p:spPr>
          <a:xfrm>
            <a:off x="8543186" y="2691714"/>
            <a:ext cx="8322652" cy="6705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29887" y="2756756"/>
            <a:ext cx="7911211" cy="7911211"/>
            <a:chOff x="0" y="0"/>
            <a:chExt cx="2787650" cy="2787650"/>
          </a:xfrm>
          <a:solidFill>
            <a:schemeClr val="accent4">
              <a:lumMod val="50000"/>
            </a:schemeClr>
          </a:solidFill>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grpFill/>
          </p:spPr>
        </p:sp>
      </p:grpSp>
      <p:sp>
        <p:nvSpPr>
          <p:cNvPr id="10" name="TextBox 10"/>
          <p:cNvSpPr txBox="1"/>
          <p:nvPr/>
        </p:nvSpPr>
        <p:spPr>
          <a:xfrm>
            <a:off x="1472822" y="5090702"/>
            <a:ext cx="7911211" cy="4801314"/>
          </a:xfrm>
          <a:prstGeom prst="rect">
            <a:avLst/>
          </a:prstGeom>
        </p:spPr>
        <p:txBody>
          <a:bodyPr wrap="square" lIns="0" tIns="0" rIns="0" bIns="0" rtlCol="0" anchor="t">
            <a:spAutoFit/>
          </a:bodyPr>
          <a:lstStyle/>
          <a:p>
            <a:pPr algn="ctr"/>
            <a:r>
              <a:rPr lang="en-US" sz="4000" dirty="0">
                <a:latin typeface="DM Sans" panose="020B0604020202020204" charset="0"/>
              </a:rPr>
              <a:t>At 5% significance level, medians of the response variable, delay time by all the categories of the majority of the categorical variables are significant which suggest there are effects be them on the delay time</a:t>
            </a:r>
          </a:p>
          <a:p>
            <a:pPr marL="457200" indent="-457200" algn="ctr">
              <a:buFont typeface="Arial" panose="020B0604020202020204" pitchFamily="34" charset="0"/>
              <a:buChar char="•"/>
            </a:pPr>
            <a:endParaRPr lang="en-US" sz="3200" dirty="0">
              <a:latin typeface="DM Sans" panose="020B0604020202020204" charset="0"/>
            </a:endParaRP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390791"/>
            <a:ext cx="1851667" cy="2156235"/>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537800"/>
            <a:ext cx="1851667" cy="2156235"/>
          </a:xfrm>
          <a:prstGeom prst="rect">
            <a:avLst/>
          </a:prstGeom>
        </p:spPr>
      </p:pic>
      <p:grpSp>
        <p:nvGrpSpPr>
          <p:cNvPr id="17" name="Group 16">
            <a:extLst>
              <a:ext uri="{FF2B5EF4-FFF2-40B4-BE49-F238E27FC236}">
                <a16:creationId xmlns:a16="http://schemas.microsoft.com/office/drawing/2014/main" id="{506C33A7-9968-0D22-B9AE-D22359025E93}"/>
              </a:ext>
            </a:extLst>
          </p:cNvPr>
          <p:cNvGrpSpPr/>
          <p:nvPr/>
        </p:nvGrpSpPr>
        <p:grpSpPr>
          <a:xfrm>
            <a:off x="2133600" y="370988"/>
            <a:ext cx="9454774" cy="4058728"/>
            <a:chOff x="3035037" y="1661681"/>
            <a:chExt cx="7338434" cy="4058728"/>
          </a:xfrm>
        </p:grpSpPr>
        <p:sp>
          <p:nvSpPr>
            <p:cNvPr id="8" name="TextBox 8"/>
            <p:cNvSpPr txBox="1"/>
            <p:nvPr/>
          </p:nvSpPr>
          <p:spPr>
            <a:xfrm>
              <a:off x="3035037" y="3417214"/>
              <a:ext cx="7338434" cy="2303195"/>
            </a:xfrm>
            <a:prstGeom prst="rect">
              <a:avLst/>
            </a:prstGeom>
          </p:spPr>
          <p:txBody>
            <a:bodyPr wrap="square" lIns="0" tIns="0" rIns="0" bIns="0" rtlCol="0" anchor="t">
              <a:spAutoFit/>
            </a:bodyPr>
            <a:lstStyle/>
            <a:p>
              <a:pPr>
                <a:lnSpc>
                  <a:spcPts val="8635"/>
                </a:lnSpc>
              </a:pPr>
              <a:r>
                <a:rPr lang="en-US" sz="9000" dirty="0">
                  <a:latin typeface="DM Serif Display"/>
                </a:rPr>
                <a:t>Categorical Variables</a:t>
              </a:r>
            </a:p>
          </p:txBody>
        </p:sp>
        <p:sp>
          <p:nvSpPr>
            <p:cNvPr id="16" name="TextBox 16"/>
            <p:cNvSpPr txBox="1"/>
            <p:nvPr/>
          </p:nvSpPr>
          <p:spPr>
            <a:xfrm>
              <a:off x="3153324" y="1661681"/>
              <a:ext cx="5944531" cy="1436291"/>
            </a:xfrm>
            <a:prstGeom prst="rect">
              <a:avLst/>
            </a:prstGeom>
          </p:spPr>
          <p:txBody>
            <a:bodyPr lIns="0" tIns="0" rIns="0" bIns="0" rtlCol="0" anchor="t">
              <a:spAutoFit/>
            </a:bodyPr>
            <a:lstStyle/>
            <a:p>
              <a:pPr>
                <a:lnSpc>
                  <a:spcPts val="11177"/>
                </a:lnSpc>
              </a:pPr>
              <a:r>
                <a:rPr lang="en-US" sz="7000" dirty="0">
                  <a:latin typeface="Brittany"/>
                </a:rPr>
                <a:t>Delay Time with</a:t>
              </a:r>
            </a:p>
          </p:txBody>
        </p:sp>
      </p:grpSp>
      <p:graphicFrame>
        <p:nvGraphicFramePr>
          <p:cNvPr id="18" name="Table 20">
            <a:extLst>
              <a:ext uri="{FF2B5EF4-FFF2-40B4-BE49-F238E27FC236}">
                <a16:creationId xmlns:a16="http://schemas.microsoft.com/office/drawing/2014/main" id="{ACEB5CA7-82CE-A5D9-F95F-71974FD56E8F}"/>
              </a:ext>
            </a:extLst>
          </p:cNvPr>
          <p:cNvGraphicFramePr>
            <a:graphicFrameLocks noGrp="1"/>
          </p:cNvGraphicFramePr>
          <p:nvPr>
            <p:extLst>
              <p:ext uri="{D42A27DB-BD31-4B8C-83A1-F6EECF244321}">
                <p14:modId xmlns:p14="http://schemas.microsoft.com/office/powerpoint/2010/main" val="2248319974"/>
              </p:ext>
            </p:extLst>
          </p:nvPr>
        </p:nvGraphicFramePr>
        <p:xfrm>
          <a:off x="11136876" y="2933700"/>
          <a:ext cx="6225290" cy="6819807"/>
        </p:xfrm>
        <a:graphic>
          <a:graphicData uri="http://schemas.openxmlformats.org/drawingml/2006/table">
            <a:tbl>
              <a:tblPr firstRow="1" bandRow="1">
                <a:tableStyleId>{5C22544A-7EE6-4342-B048-85BDC9FD1C3A}</a:tableStyleId>
              </a:tblPr>
              <a:tblGrid>
                <a:gridCol w="3112645">
                  <a:extLst>
                    <a:ext uri="{9D8B030D-6E8A-4147-A177-3AD203B41FA5}">
                      <a16:colId xmlns:a16="http://schemas.microsoft.com/office/drawing/2014/main" val="3331287347"/>
                    </a:ext>
                  </a:extLst>
                </a:gridCol>
                <a:gridCol w="3112645">
                  <a:extLst>
                    <a:ext uri="{9D8B030D-6E8A-4147-A177-3AD203B41FA5}">
                      <a16:colId xmlns:a16="http://schemas.microsoft.com/office/drawing/2014/main" val="168797933"/>
                    </a:ext>
                  </a:extLst>
                </a:gridCol>
              </a:tblGrid>
              <a:tr h="802567">
                <a:tc>
                  <a:txBody>
                    <a:bodyPr/>
                    <a:lstStyle/>
                    <a:p>
                      <a:pPr algn="ctr"/>
                      <a:r>
                        <a:rPr lang="en-US" sz="4000" b="1" dirty="0">
                          <a:solidFill>
                            <a:schemeClr val="bg1"/>
                          </a:solidFill>
                        </a:rPr>
                        <a:t>Variable</a:t>
                      </a:r>
                    </a:p>
                  </a:txBody>
                  <a:tcPr>
                    <a:solidFill>
                      <a:schemeClr val="tx1"/>
                    </a:solidFill>
                  </a:tcPr>
                </a:tc>
                <a:tc>
                  <a:txBody>
                    <a:bodyPr/>
                    <a:lstStyle/>
                    <a:p>
                      <a:pPr algn="ctr"/>
                      <a:r>
                        <a:rPr lang="en-US" sz="4000" b="1" dirty="0">
                          <a:solidFill>
                            <a:schemeClr val="bg1"/>
                          </a:solidFill>
                        </a:rPr>
                        <a:t>P- value</a:t>
                      </a:r>
                    </a:p>
                  </a:txBody>
                  <a:tcPr>
                    <a:solidFill>
                      <a:schemeClr val="tx1"/>
                    </a:solidFill>
                  </a:tcPr>
                </a:tc>
                <a:extLst>
                  <a:ext uri="{0D108BD9-81ED-4DB2-BD59-A6C34878D82A}">
                    <a16:rowId xmlns:a16="http://schemas.microsoft.com/office/drawing/2014/main" val="1213852499"/>
                  </a:ext>
                </a:extLst>
              </a:tr>
              <a:tr h="972318">
                <a:tc>
                  <a:txBody>
                    <a:bodyPr/>
                    <a:lstStyle/>
                    <a:p>
                      <a:pPr algn="ctr"/>
                      <a:r>
                        <a:rPr lang="en-US" sz="4000" b="0" dirty="0" err="1">
                          <a:solidFill>
                            <a:schemeClr val="bg1"/>
                          </a:solidFill>
                        </a:rPr>
                        <a:t>Route_New</a:t>
                      </a:r>
                      <a:endParaRPr lang="en-US" sz="4000" b="0" dirty="0">
                        <a:solidFill>
                          <a:schemeClr val="bg1"/>
                        </a:solidFill>
                      </a:endParaRPr>
                    </a:p>
                  </a:txBody>
                  <a:tcPr>
                    <a:solidFill>
                      <a:schemeClr val="tx1"/>
                    </a:solidFill>
                  </a:tcPr>
                </a:tc>
                <a:tc>
                  <a:txBody>
                    <a:bodyPr/>
                    <a:lstStyle/>
                    <a:p>
                      <a:pPr algn="ctr"/>
                      <a:r>
                        <a:rPr lang="en-US" sz="4000" b="0" dirty="0">
                          <a:solidFill>
                            <a:schemeClr val="bg1"/>
                          </a:solidFill>
                        </a:rPr>
                        <a:t> &lt;2.2e-16</a:t>
                      </a:r>
                    </a:p>
                  </a:txBody>
                  <a:tcPr>
                    <a:solidFill>
                      <a:schemeClr val="tx1"/>
                    </a:solidFill>
                  </a:tcPr>
                </a:tc>
                <a:extLst>
                  <a:ext uri="{0D108BD9-81ED-4DB2-BD59-A6C34878D82A}">
                    <a16:rowId xmlns:a16="http://schemas.microsoft.com/office/drawing/2014/main" val="2179542440"/>
                  </a:ext>
                </a:extLst>
              </a:tr>
              <a:tr h="925388">
                <a:tc>
                  <a:txBody>
                    <a:bodyPr/>
                    <a:lstStyle/>
                    <a:p>
                      <a:pPr algn="ctr"/>
                      <a:r>
                        <a:rPr lang="en-US" sz="4000" b="0" dirty="0">
                          <a:solidFill>
                            <a:schemeClr val="bg1"/>
                          </a:solidFill>
                        </a:rPr>
                        <a:t>Direction</a:t>
                      </a:r>
                    </a:p>
                  </a:txBody>
                  <a:tcPr>
                    <a:solidFill>
                      <a:schemeClr val="tx1"/>
                    </a:solidFill>
                  </a:tcPr>
                </a:tc>
                <a:tc>
                  <a:txBody>
                    <a:bodyPr/>
                    <a:lstStyle/>
                    <a:p>
                      <a:pPr algn="ctr"/>
                      <a:r>
                        <a:rPr lang="en-US" sz="4000" b="0" dirty="0">
                          <a:solidFill>
                            <a:schemeClr val="bg1"/>
                          </a:solidFill>
                        </a:rPr>
                        <a:t>&lt;2.2e-16</a:t>
                      </a:r>
                    </a:p>
                  </a:txBody>
                  <a:tcPr>
                    <a:solidFill>
                      <a:schemeClr val="tx1"/>
                    </a:solidFill>
                  </a:tcPr>
                </a:tc>
                <a:extLst>
                  <a:ext uri="{0D108BD9-81ED-4DB2-BD59-A6C34878D82A}">
                    <a16:rowId xmlns:a16="http://schemas.microsoft.com/office/drawing/2014/main" val="1108693442"/>
                  </a:ext>
                </a:extLst>
              </a:tr>
              <a:tr h="1202166">
                <a:tc>
                  <a:txBody>
                    <a:bodyPr/>
                    <a:lstStyle/>
                    <a:p>
                      <a:pPr algn="ctr"/>
                      <a:r>
                        <a:rPr lang="en-US" sz="4000" b="0" dirty="0">
                          <a:solidFill>
                            <a:schemeClr val="bg1"/>
                          </a:solidFill>
                        </a:rPr>
                        <a:t>Hour</a:t>
                      </a:r>
                    </a:p>
                  </a:txBody>
                  <a:tcPr>
                    <a:solidFill>
                      <a:schemeClr val="tx1"/>
                    </a:solidFill>
                  </a:tcPr>
                </a:tc>
                <a:tc>
                  <a:txBody>
                    <a:bodyPr/>
                    <a:lstStyle/>
                    <a:p>
                      <a:pPr algn="ctr"/>
                      <a:r>
                        <a:rPr lang="en-US" sz="4000" b="0" dirty="0">
                          <a:solidFill>
                            <a:schemeClr val="bg1"/>
                          </a:solidFill>
                        </a:rPr>
                        <a:t>&lt; 2.2e-16</a:t>
                      </a:r>
                    </a:p>
                    <a:p>
                      <a:pPr algn="ctr"/>
                      <a:endParaRPr lang="en-US" sz="4000" b="0" dirty="0">
                        <a:solidFill>
                          <a:schemeClr val="bg1"/>
                        </a:solidFill>
                      </a:endParaRPr>
                    </a:p>
                  </a:txBody>
                  <a:tcPr>
                    <a:solidFill>
                      <a:schemeClr val="tx1"/>
                    </a:solidFill>
                  </a:tcPr>
                </a:tc>
                <a:extLst>
                  <a:ext uri="{0D108BD9-81ED-4DB2-BD59-A6C34878D82A}">
                    <a16:rowId xmlns:a16="http://schemas.microsoft.com/office/drawing/2014/main" val="2367041874"/>
                  </a:ext>
                </a:extLst>
              </a:tr>
              <a:tr h="1202166">
                <a:tc>
                  <a:txBody>
                    <a:bodyPr/>
                    <a:lstStyle/>
                    <a:p>
                      <a:pPr algn="ctr"/>
                      <a:r>
                        <a:rPr lang="en-US" sz="4000" b="0" dirty="0" err="1">
                          <a:solidFill>
                            <a:schemeClr val="bg1"/>
                          </a:solidFill>
                        </a:rPr>
                        <a:t>Is_Weekday</a:t>
                      </a:r>
                      <a:endParaRPr lang="en-US" sz="4000" b="0" dirty="0">
                        <a:solidFill>
                          <a:schemeClr val="bg1"/>
                        </a:solidFill>
                      </a:endParaRPr>
                    </a:p>
                  </a:txBody>
                  <a:tcPr>
                    <a:solidFill>
                      <a:schemeClr val="tx1"/>
                    </a:solidFill>
                  </a:tcPr>
                </a:tc>
                <a:tc>
                  <a:txBody>
                    <a:bodyPr/>
                    <a:lstStyle/>
                    <a:p>
                      <a:pPr algn="ctr"/>
                      <a:r>
                        <a:rPr lang="en-US" sz="4000" b="0" dirty="0">
                          <a:solidFill>
                            <a:schemeClr val="bg1"/>
                          </a:solidFill>
                        </a:rPr>
                        <a:t>4.498e-06</a:t>
                      </a:r>
                    </a:p>
                    <a:p>
                      <a:pPr algn="ctr"/>
                      <a:endParaRPr lang="en-US" sz="4000" b="0" dirty="0">
                        <a:solidFill>
                          <a:schemeClr val="bg1"/>
                        </a:solidFill>
                      </a:endParaRPr>
                    </a:p>
                  </a:txBody>
                  <a:tcPr>
                    <a:solidFill>
                      <a:schemeClr val="tx1"/>
                    </a:solidFill>
                  </a:tcPr>
                </a:tc>
                <a:extLst>
                  <a:ext uri="{0D108BD9-81ED-4DB2-BD59-A6C34878D82A}">
                    <a16:rowId xmlns:a16="http://schemas.microsoft.com/office/drawing/2014/main" val="2097366769"/>
                  </a:ext>
                </a:extLst>
              </a:tr>
              <a:tr h="749127">
                <a:tc>
                  <a:txBody>
                    <a:bodyPr/>
                    <a:lstStyle/>
                    <a:p>
                      <a:pPr algn="ctr"/>
                      <a:r>
                        <a:rPr lang="en-US" sz="4000" b="0" dirty="0">
                          <a:solidFill>
                            <a:schemeClr val="bg1"/>
                          </a:solidFill>
                        </a:rPr>
                        <a:t>Day</a:t>
                      </a:r>
                    </a:p>
                  </a:txBody>
                  <a:tcPr>
                    <a:solidFill>
                      <a:schemeClr val="tx1"/>
                    </a:solidFill>
                  </a:tcPr>
                </a:tc>
                <a:tc>
                  <a:txBody>
                    <a:bodyPr/>
                    <a:lstStyle/>
                    <a:p>
                      <a:pPr algn="ctr"/>
                      <a:r>
                        <a:rPr lang="en-US" sz="4000" b="0" dirty="0">
                          <a:solidFill>
                            <a:schemeClr val="bg1"/>
                          </a:solidFill>
                        </a:rPr>
                        <a:t>3.314e-05</a:t>
                      </a:r>
                    </a:p>
                  </a:txBody>
                  <a:tcPr>
                    <a:solidFill>
                      <a:schemeClr val="tx1"/>
                    </a:solidFill>
                  </a:tcPr>
                </a:tc>
                <a:extLst>
                  <a:ext uri="{0D108BD9-81ED-4DB2-BD59-A6C34878D82A}">
                    <a16:rowId xmlns:a16="http://schemas.microsoft.com/office/drawing/2014/main" val="97918688"/>
                  </a:ext>
                </a:extLst>
              </a:tr>
              <a:tr h="749127">
                <a:tc>
                  <a:txBody>
                    <a:bodyPr/>
                    <a:lstStyle/>
                    <a:p>
                      <a:pPr algn="ctr"/>
                      <a:r>
                        <a:rPr lang="en-US" sz="4000" b="0" dirty="0" err="1">
                          <a:solidFill>
                            <a:schemeClr val="bg1"/>
                          </a:solidFill>
                        </a:rPr>
                        <a:t>Incident_New</a:t>
                      </a:r>
                      <a:endParaRPr lang="en-US" sz="4000" b="0" dirty="0">
                        <a:solidFill>
                          <a:schemeClr val="bg1"/>
                        </a:solidFill>
                      </a:endParaRPr>
                    </a:p>
                  </a:txBody>
                  <a:tcPr>
                    <a:solidFill>
                      <a:schemeClr val="tx1"/>
                    </a:solidFill>
                  </a:tcPr>
                </a:tc>
                <a:tc>
                  <a:txBody>
                    <a:bodyPr/>
                    <a:lstStyle/>
                    <a:p>
                      <a:pPr algn="ctr"/>
                      <a:r>
                        <a:rPr lang="en-US" sz="4000" b="0" dirty="0">
                          <a:solidFill>
                            <a:schemeClr val="bg1"/>
                          </a:solidFill>
                        </a:rPr>
                        <a:t>&lt; 2.2e-16</a:t>
                      </a:r>
                    </a:p>
                  </a:txBody>
                  <a:tcPr>
                    <a:solidFill>
                      <a:schemeClr val="tx1"/>
                    </a:solidFill>
                  </a:tcPr>
                </a:tc>
                <a:extLst>
                  <a:ext uri="{0D108BD9-81ED-4DB2-BD59-A6C34878D82A}">
                    <a16:rowId xmlns:a16="http://schemas.microsoft.com/office/drawing/2014/main" val="4131862805"/>
                  </a:ext>
                </a:extLst>
              </a:tr>
            </a:tbl>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9437559" y="0"/>
            <a:ext cx="8841946" cy="10287000"/>
            <a:chOff x="0" y="0"/>
            <a:chExt cx="3090282" cy="3131820"/>
          </a:xfrm>
          <a:solidFill>
            <a:schemeClr val="accent4">
              <a:lumMod val="50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54256" y="-495300"/>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7339" y="8496300"/>
            <a:ext cx="1851667" cy="2156235"/>
          </a:xfrm>
          <a:prstGeom prst="rect">
            <a:avLst/>
          </a:prstGeom>
        </p:spPr>
      </p:pic>
      <p:grpSp>
        <p:nvGrpSpPr>
          <p:cNvPr id="10" name="Group 9">
            <a:extLst>
              <a:ext uri="{FF2B5EF4-FFF2-40B4-BE49-F238E27FC236}">
                <a16:creationId xmlns:a16="http://schemas.microsoft.com/office/drawing/2014/main" id="{57595E92-213F-4C25-A69C-644AC7D0ED03}"/>
              </a:ext>
            </a:extLst>
          </p:cNvPr>
          <p:cNvGrpSpPr/>
          <p:nvPr/>
        </p:nvGrpSpPr>
        <p:grpSpPr>
          <a:xfrm>
            <a:off x="638289" y="240925"/>
            <a:ext cx="17743166" cy="1436291"/>
            <a:chOff x="3153324" y="1661681"/>
            <a:chExt cx="13771568" cy="1436291"/>
          </a:xfrm>
        </p:grpSpPr>
        <p:sp>
          <p:nvSpPr>
            <p:cNvPr id="11" name="TextBox 8">
              <a:extLst>
                <a:ext uri="{FF2B5EF4-FFF2-40B4-BE49-F238E27FC236}">
                  <a16:creationId xmlns:a16="http://schemas.microsoft.com/office/drawing/2014/main" id="{56DCF5E3-ADAE-4A92-916B-F4AD607F8385}"/>
                </a:ext>
              </a:extLst>
            </p:cNvPr>
            <p:cNvSpPr txBox="1"/>
            <p:nvPr/>
          </p:nvSpPr>
          <p:spPr>
            <a:xfrm>
              <a:off x="8408224" y="1986503"/>
              <a:ext cx="8516668" cy="1102866"/>
            </a:xfrm>
            <a:prstGeom prst="rect">
              <a:avLst/>
            </a:prstGeom>
          </p:spPr>
          <p:txBody>
            <a:bodyPr wrap="square" lIns="0" tIns="0" rIns="0" bIns="0" rtlCol="0" anchor="t">
              <a:spAutoFit/>
            </a:bodyPr>
            <a:lstStyle/>
            <a:p>
              <a:pPr>
                <a:lnSpc>
                  <a:spcPts val="8635"/>
                </a:lnSpc>
              </a:pPr>
              <a:r>
                <a:rPr lang="en-US" sz="7200" dirty="0">
                  <a:latin typeface="DM Serif Display"/>
                </a:rPr>
                <a:t>Predictors</a:t>
              </a:r>
            </a:p>
          </p:txBody>
        </p:sp>
        <p:sp>
          <p:nvSpPr>
            <p:cNvPr id="12" name="TextBox 16">
              <a:extLst>
                <a:ext uri="{FF2B5EF4-FFF2-40B4-BE49-F238E27FC236}">
                  <a16:creationId xmlns:a16="http://schemas.microsoft.com/office/drawing/2014/main" id="{787E22B0-F6EF-40AE-805F-78FFD6BE5EFC}"/>
                </a:ext>
              </a:extLst>
            </p:cNvPr>
            <p:cNvSpPr txBox="1"/>
            <p:nvPr/>
          </p:nvSpPr>
          <p:spPr>
            <a:xfrm>
              <a:off x="3153324" y="1661681"/>
              <a:ext cx="5944531" cy="1436291"/>
            </a:xfrm>
            <a:prstGeom prst="rect">
              <a:avLst/>
            </a:prstGeom>
          </p:spPr>
          <p:txBody>
            <a:bodyPr lIns="0" tIns="0" rIns="0" bIns="0" rtlCol="0" anchor="t">
              <a:spAutoFit/>
            </a:bodyPr>
            <a:lstStyle/>
            <a:p>
              <a:pPr>
                <a:lnSpc>
                  <a:spcPts val="11177"/>
                </a:lnSpc>
              </a:pPr>
              <a:r>
                <a:rPr lang="en-US" sz="7000" dirty="0">
                  <a:latin typeface="Brittany"/>
                </a:rPr>
                <a:t>Relationships between</a:t>
              </a:r>
            </a:p>
          </p:txBody>
        </p:sp>
      </p:grpSp>
      <p:sp>
        <p:nvSpPr>
          <p:cNvPr id="14" name="TextBox 13">
            <a:extLst>
              <a:ext uri="{FF2B5EF4-FFF2-40B4-BE49-F238E27FC236}">
                <a16:creationId xmlns:a16="http://schemas.microsoft.com/office/drawing/2014/main" id="{85043711-783A-4E00-B8EC-0E902EE35F66}"/>
              </a:ext>
            </a:extLst>
          </p:cNvPr>
          <p:cNvSpPr txBox="1"/>
          <p:nvPr/>
        </p:nvSpPr>
        <p:spPr>
          <a:xfrm>
            <a:off x="-145890" y="1931591"/>
            <a:ext cx="9999991" cy="7171194"/>
          </a:xfrm>
          <a:prstGeom prst="rect">
            <a:avLst/>
          </a:prstGeom>
          <a:noFill/>
        </p:spPr>
        <p:txBody>
          <a:bodyPr wrap="square" rtlCol="0">
            <a:spAutoFit/>
          </a:bodyPr>
          <a:lstStyle/>
          <a:p>
            <a:endParaRPr lang="en-US" dirty="0">
              <a:solidFill>
                <a:schemeClr val="bg1"/>
              </a:solidFill>
            </a:endParaRPr>
          </a:p>
          <a:p>
            <a:r>
              <a:rPr lang="en-US" dirty="0"/>
              <a:t>	</a:t>
            </a:r>
            <a:r>
              <a:rPr lang="en-US" sz="3600" b="1" dirty="0" err="1">
                <a:latin typeface="DM Sans" panose="020B0604020202020204" charset="0"/>
              </a:rPr>
              <a:t>i</a:t>
            </a:r>
            <a:r>
              <a:rPr lang="en-US" sz="3600" b="1" dirty="0">
                <a:latin typeface="DM Sans" panose="020B0604020202020204" charset="0"/>
              </a:rPr>
              <a:t>)Time gap Vs Route type</a:t>
            </a:r>
          </a:p>
          <a:p>
            <a:r>
              <a:rPr lang="en-US" sz="2800" b="1"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5" name="Picture 14">
            <a:extLst>
              <a:ext uri="{FF2B5EF4-FFF2-40B4-BE49-F238E27FC236}">
                <a16:creationId xmlns:a16="http://schemas.microsoft.com/office/drawing/2014/main" id="{8C676330-1285-44A7-AE63-4B04270E2DD2}"/>
              </a:ext>
            </a:extLst>
          </p:cNvPr>
          <p:cNvPicPr>
            <a:picLocks noChangeAspect="1"/>
          </p:cNvPicPr>
          <p:nvPr/>
        </p:nvPicPr>
        <p:blipFill rotWithShape="1">
          <a:blip r:embed="rId4">
            <a:extLst>
              <a:ext uri="{28A0092B-C50C-407E-A947-70E740481C1C}">
                <a14:useLocalDpi xmlns:a14="http://schemas.microsoft.com/office/drawing/2010/main" val="0"/>
              </a:ext>
            </a:extLst>
          </a:blip>
          <a:srcRect t="24599" b="36429"/>
          <a:stretch/>
        </p:blipFill>
        <p:spPr bwMode="auto">
          <a:xfrm>
            <a:off x="881685" y="3162902"/>
            <a:ext cx="7944839" cy="2816268"/>
          </a:xfrm>
          <a:prstGeom prst="rect">
            <a:avLst/>
          </a:prstGeom>
          <a:ln>
            <a:noFill/>
          </a:ln>
          <a:extLst>
            <a:ext uri="{53640926-AAD7-44D8-BBD7-CCE9431645EC}">
              <a14:shadowObscured xmlns:a14="http://schemas.microsoft.com/office/drawing/2010/main"/>
            </a:ext>
          </a:extLst>
        </p:spPr>
      </p:pic>
      <p:sp>
        <p:nvSpPr>
          <p:cNvPr id="17" name="Rectangle: Rounded Corners 16">
            <a:extLst>
              <a:ext uri="{FF2B5EF4-FFF2-40B4-BE49-F238E27FC236}">
                <a16:creationId xmlns:a16="http://schemas.microsoft.com/office/drawing/2014/main" id="{BCE551A9-22E0-4AE3-B371-B20DF57EF14E}"/>
              </a:ext>
            </a:extLst>
          </p:cNvPr>
          <p:cNvSpPr/>
          <p:nvPr/>
        </p:nvSpPr>
        <p:spPr>
          <a:xfrm>
            <a:off x="564872" y="6438900"/>
            <a:ext cx="8305800" cy="338780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DM Sans" panose="020B0604020202020204" charset="0"/>
              </a:rPr>
              <a:t>At 5% significance level, medians of the time gap variable, by all the categories of the </a:t>
            </a:r>
            <a:r>
              <a:rPr kumimoji="0" lang="en-US" sz="3600" b="1" i="0" u="none" strike="noStrike" kern="1200" cap="none" spc="0" normalizeH="0" baseline="0" noProof="0" dirty="0" err="1">
                <a:ln>
                  <a:noFill/>
                </a:ln>
                <a:solidFill>
                  <a:prstClr val="black"/>
                </a:solidFill>
                <a:effectLst/>
                <a:uLnTx/>
                <a:uFillTx/>
                <a:latin typeface="DM Sans" panose="020B0604020202020204" charset="0"/>
              </a:rPr>
              <a:t>Route_New</a:t>
            </a:r>
            <a:r>
              <a:rPr kumimoji="0" lang="en-US" sz="3600" b="1" i="0" u="none" strike="noStrike" kern="1200" cap="none" spc="0" normalizeH="0" baseline="0" noProof="0" dirty="0">
                <a:ln>
                  <a:noFill/>
                </a:ln>
                <a:solidFill>
                  <a:prstClr val="black"/>
                </a:solidFill>
                <a:effectLst/>
                <a:uLnTx/>
                <a:uFillTx/>
                <a:latin typeface="DM Sans" panose="020B0604020202020204" charset="0"/>
              </a:rPr>
              <a:t> variable are significantly different which suggest there are effects by them on the time gap. </a:t>
            </a:r>
          </a:p>
        </p:txBody>
      </p:sp>
      <p:sp>
        <p:nvSpPr>
          <p:cNvPr id="19" name="TextBox 18">
            <a:extLst>
              <a:ext uri="{FF2B5EF4-FFF2-40B4-BE49-F238E27FC236}">
                <a16:creationId xmlns:a16="http://schemas.microsoft.com/office/drawing/2014/main" id="{A549378B-F0B4-4FA6-8E67-3F0D92134EF8}"/>
              </a:ext>
            </a:extLst>
          </p:cNvPr>
          <p:cNvSpPr txBox="1"/>
          <p:nvPr/>
        </p:nvSpPr>
        <p:spPr>
          <a:xfrm>
            <a:off x="9798520" y="1921018"/>
            <a:ext cx="15041716" cy="5447645"/>
          </a:xfrm>
          <a:prstGeom prst="rect">
            <a:avLst/>
          </a:prstGeom>
          <a:noFill/>
        </p:spPr>
        <p:txBody>
          <a:bodyPr wrap="square" rtlCol="0">
            <a:spAutoFit/>
          </a:bodyPr>
          <a:lstStyle/>
          <a:p>
            <a:r>
              <a:rPr lang="en-US" sz="4000" b="1" dirty="0">
                <a:solidFill>
                  <a:schemeClr val="bg1"/>
                </a:solidFill>
              </a:rPr>
              <a:t>ii) </a:t>
            </a:r>
            <a:r>
              <a:rPr lang="en-US" sz="4000" b="1" dirty="0" err="1">
                <a:solidFill>
                  <a:schemeClr val="bg1"/>
                </a:solidFill>
              </a:rPr>
              <a:t>Route_New</a:t>
            </a:r>
            <a:r>
              <a:rPr lang="en-US" sz="4000" b="1" dirty="0">
                <a:solidFill>
                  <a:schemeClr val="bg1"/>
                </a:solidFill>
              </a:rPr>
              <a:t> Vs </a:t>
            </a:r>
            <a:r>
              <a:rPr lang="en-US" sz="4000" b="1" dirty="0" err="1">
                <a:solidFill>
                  <a:schemeClr val="bg1"/>
                </a:solidFill>
              </a:rPr>
              <a:t>Incident_New</a:t>
            </a:r>
            <a:endParaRPr lang="en-US" sz="4000" b="1" dirty="0">
              <a:solidFill>
                <a:schemeClr val="bg1"/>
              </a:solidFill>
            </a:endParaRP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p:txBody>
      </p:sp>
      <p:pic>
        <p:nvPicPr>
          <p:cNvPr id="20" name="Picture 19">
            <a:extLst>
              <a:ext uri="{FF2B5EF4-FFF2-40B4-BE49-F238E27FC236}">
                <a16:creationId xmlns:a16="http://schemas.microsoft.com/office/drawing/2014/main" id="{1D5DD550-BF2D-444B-8577-CE03DF5CA138}"/>
              </a:ext>
            </a:extLst>
          </p:cNvPr>
          <p:cNvPicPr>
            <a:picLocks noChangeAspect="1"/>
          </p:cNvPicPr>
          <p:nvPr/>
        </p:nvPicPr>
        <p:blipFill rotWithShape="1">
          <a:blip r:embed="rId4">
            <a:extLst>
              <a:ext uri="{28A0092B-C50C-407E-A947-70E740481C1C}">
                <a14:useLocalDpi xmlns:a14="http://schemas.microsoft.com/office/drawing/2010/main" val="0"/>
              </a:ext>
            </a:extLst>
          </a:blip>
          <a:srcRect t="64303"/>
          <a:stretch/>
        </p:blipFill>
        <p:spPr bwMode="auto">
          <a:xfrm>
            <a:off x="10247852" y="3173520"/>
            <a:ext cx="6936819" cy="2805650"/>
          </a:xfrm>
          <a:prstGeom prst="rect">
            <a:avLst/>
          </a:prstGeom>
          <a:ln>
            <a:noFill/>
          </a:ln>
          <a:extLst>
            <a:ext uri="{53640926-AAD7-44D8-BBD7-CCE9431645EC}">
              <a14:shadowObscured xmlns:a14="http://schemas.microsoft.com/office/drawing/2010/main"/>
            </a:ext>
          </a:extLst>
        </p:spPr>
      </p:pic>
      <p:sp>
        <p:nvSpPr>
          <p:cNvPr id="21" name="Rectangle: Rounded Corners 20">
            <a:extLst>
              <a:ext uri="{FF2B5EF4-FFF2-40B4-BE49-F238E27FC236}">
                <a16:creationId xmlns:a16="http://schemas.microsoft.com/office/drawing/2014/main" id="{DC3FA43C-BE2B-4084-9836-A4A3F66E0034}"/>
              </a:ext>
            </a:extLst>
          </p:cNvPr>
          <p:cNvSpPr/>
          <p:nvPr/>
        </p:nvSpPr>
        <p:spPr>
          <a:xfrm>
            <a:off x="9798520" y="6474471"/>
            <a:ext cx="8195124" cy="3352236"/>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DM Sans" panose="020B0604020202020204" charset="0"/>
              </a:rPr>
              <a:t>At 5% significance level, there is a significant association between the variables </a:t>
            </a:r>
            <a:r>
              <a:rPr kumimoji="0" lang="en-US" sz="3600" b="1" i="0" u="none" strike="noStrike" kern="1200" cap="none" spc="0" normalizeH="0" baseline="0" noProof="0" dirty="0" err="1">
                <a:ln>
                  <a:noFill/>
                </a:ln>
                <a:solidFill>
                  <a:schemeClr val="bg1"/>
                </a:solidFill>
                <a:effectLst/>
                <a:uLnTx/>
                <a:uFillTx/>
                <a:latin typeface="DM Sans" panose="020B0604020202020204" charset="0"/>
              </a:rPr>
              <a:t>Route_New</a:t>
            </a:r>
            <a:r>
              <a:rPr kumimoji="0" lang="en-US" sz="3600" b="1" i="0" u="none" strike="noStrike" kern="1200" cap="none" spc="0" normalizeH="0" baseline="0" noProof="0" dirty="0">
                <a:ln>
                  <a:noFill/>
                </a:ln>
                <a:solidFill>
                  <a:schemeClr val="bg1"/>
                </a:solidFill>
                <a:effectLst/>
                <a:uLnTx/>
                <a:uFillTx/>
                <a:latin typeface="DM Sans" panose="020B0604020202020204" charset="0"/>
              </a:rPr>
              <a:t> and </a:t>
            </a:r>
            <a:r>
              <a:rPr kumimoji="0" lang="en-US" sz="3600" b="1" i="0" u="none" strike="noStrike" kern="1200" cap="none" spc="0" normalizeH="0" baseline="0" noProof="0" dirty="0" err="1">
                <a:ln>
                  <a:noFill/>
                </a:ln>
                <a:solidFill>
                  <a:schemeClr val="bg1"/>
                </a:solidFill>
                <a:effectLst/>
                <a:uLnTx/>
                <a:uFillTx/>
                <a:latin typeface="DM Sans" panose="020B0604020202020204" charset="0"/>
              </a:rPr>
              <a:t>Incident_New</a:t>
            </a:r>
            <a:r>
              <a:rPr kumimoji="0" lang="en-US" sz="3600" b="1" i="0" u="none" strike="noStrike" kern="1200" cap="none" spc="0" normalizeH="0" baseline="0" noProof="0" dirty="0">
                <a:ln>
                  <a:noFill/>
                </a:ln>
                <a:solidFill>
                  <a:schemeClr val="bg1"/>
                </a:solidFill>
                <a:effectLst/>
                <a:uLnTx/>
                <a:uFillTx/>
                <a:latin typeface="DM Sans" panose="020B0604020202020204" charset="0"/>
              </a:rPr>
              <a:t>. </a:t>
            </a:r>
          </a:p>
        </p:txBody>
      </p:sp>
    </p:spTree>
    <p:extLst>
      <p:ext uri="{BB962C8B-B14F-4D97-AF65-F5344CB8AC3E}">
        <p14:creationId xmlns:p14="http://schemas.microsoft.com/office/powerpoint/2010/main" val="14908542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11476" y="-556111"/>
            <a:ext cx="1851667" cy="2156235"/>
          </a:xfrm>
          <a:prstGeom prst="rect">
            <a:avLst/>
          </a:prstGeom>
        </p:spPr>
      </p:pic>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3467" y="8420011"/>
            <a:ext cx="1851667" cy="2156235"/>
          </a:xfrm>
          <a:prstGeom prst="rect">
            <a:avLst/>
          </a:prstGeom>
        </p:spPr>
      </p:pic>
      <p:sp>
        <p:nvSpPr>
          <p:cNvPr id="8" name="TextBox 8"/>
          <p:cNvSpPr txBox="1"/>
          <p:nvPr/>
        </p:nvSpPr>
        <p:spPr>
          <a:xfrm>
            <a:off x="838200" y="2230705"/>
            <a:ext cx="9454774" cy="1165575"/>
          </a:xfrm>
          <a:prstGeom prst="rect">
            <a:avLst/>
          </a:prstGeom>
        </p:spPr>
        <p:txBody>
          <a:bodyPr wrap="square" lIns="0" tIns="0" rIns="0" bIns="0" rtlCol="0" anchor="t">
            <a:spAutoFit/>
          </a:bodyPr>
          <a:lstStyle/>
          <a:p>
            <a:pPr>
              <a:lnSpc>
                <a:spcPts val="8635"/>
              </a:lnSpc>
            </a:pPr>
            <a:endParaRPr lang="en-US" sz="9000" dirty="0">
              <a:latin typeface="DM Serif Display"/>
            </a:endParaRPr>
          </a:p>
        </p:txBody>
      </p:sp>
      <p:pic>
        <p:nvPicPr>
          <p:cNvPr id="11" name="Picture 10">
            <a:extLst>
              <a:ext uri="{FF2B5EF4-FFF2-40B4-BE49-F238E27FC236}">
                <a16:creationId xmlns:a16="http://schemas.microsoft.com/office/drawing/2014/main" id="{DC6E0880-9D5C-4AFA-906C-29B372ABA2AA}"/>
              </a:ext>
            </a:extLst>
          </p:cNvPr>
          <p:cNvPicPr>
            <a:picLocks noChangeAspect="1"/>
          </p:cNvPicPr>
          <p:nvPr/>
        </p:nvPicPr>
        <p:blipFill>
          <a:blip r:embed="rId5"/>
          <a:stretch>
            <a:fillRect/>
          </a:stretch>
        </p:blipFill>
        <p:spPr>
          <a:xfrm>
            <a:off x="1033775" y="1365552"/>
            <a:ext cx="6326877" cy="4553864"/>
          </a:xfrm>
          <a:prstGeom prst="rect">
            <a:avLst/>
          </a:prstGeom>
        </p:spPr>
      </p:pic>
      <p:pic>
        <p:nvPicPr>
          <p:cNvPr id="13" name="Picture 12">
            <a:extLst>
              <a:ext uri="{FF2B5EF4-FFF2-40B4-BE49-F238E27FC236}">
                <a16:creationId xmlns:a16="http://schemas.microsoft.com/office/drawing/2014/main" id="{38682003-D4B5-45BF-B904-8395998C97DA}"/>
              </a:ext>
            </a:extLst>
          </p:cNvPr>
          <p:cNvPicPr>
            <a:picLocks noChangeAspect="1"/>
          </p:cNvPicPr>
          <p:nvPr/>
        </p:nvPicPr>
        <p:blipFill rotWithShape="1">
          <a:blip r:embed="rId6">
            <a:extLst>
              <a:ext uri="{28A0092B-C50C-407E-A947-70E740481C1C}">
                <a14:useLocalDpi xmlns:a14="http://schemas.microsoft.com/office/drawing/2010/main" val="0"/>
              </a:ext>
            </a:extLst>
          </a:blip>
          <a:srcRect t="6272" b="4776"/>
          <a:stretch/>
        </p:blipFill>
        <p:spPr bwMode="auto">
          <a:xfrm>
            <a:off x="9038033" y="5142186"/>
            <a:ext cx="8611435" cy="4916568"/>
          </a:xfrm>
          <a:prstGeom prst="rect">
            <a:avLst/>
          </a:prstGeom>
          <a:ln>
            <a:noFill/>
          </a:ln>
          <a:extLst>
            <a:ext uri="{53640926-AAD7-44D8-BBD7-CCE9431645EC}">
              <a14:shadowObscured xmlns:a14="http://schemas.microsoft.com/office/drawing/2010/main"/>
            </a:ext>
          </a:extLst>
        </p:spPr>
      </p:pic>
      <p:sp>
        <p:nvSpPr>
          <p:cNvPr id="9" name="TextBox 10">
            <a:extLst>
              <a:ext uri="{FF2B5EF4-FFF2-40B4-BE49-F238E27FC236}">
                <a16:creationId xmlns:a16="http://schemas.microsoft.com/office/drawing/2014/main" id="{ED29AEB2-1B74-4E03-82F6-8FC2DB015E9A}"/>
              </a:ext>
            </a:extLst>
          </p:cNvPr>
          <p:cNvSpPr txBox="1"/>
          <p:nvPr/>
        </p:nvSpPr>
        <p:spPr>
          <a:xfrm>
            <a:off x="8154493" y="2022762"/>
            <a:ext cx="7911211" cy="246221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200" b="1" dirty="0">
                <a:latin typeface="DM Sans" panose="020B0604020202020204" charset="0"/>
              </a:rPr>
              <a:t>Total variation represented from 19 components</a:t>
            </a:r>
          </a:p>
          <a:p>
            <a:pPr marL="457200" indent="-457200">
              <a:buFont typeface="Arial" panose="020B0604020202020204" pitchFamily="34" charset="0"/>
              <a:buChar char="•"/>
            </a:pPr>
            <a:r>
              <a:rPr lang="en-US" sz="3200" b="1" dirty="0">
                <a:latin typeface="DM Sans" panose="020B0604020202020204" charset="0"/>
              </a:rPr>
              <a:t>The first two components account for </a:t>
            </a:r>
            <a:r>
              <a:rPr lang="en-US" sz="3200" b="1" dirty="0">
                <a:highlight>
                  <a:srgbClr val="FFFF00"/>
                </a:highlight>
                <a:latin typeface="DM Sans" panose="020B0604020202020204" charset="0"/>
              </a:rPr>
              <a:t>23.54% </a:t>
            </a:r>
            <a:r>
              <a:rPr lang="en-US" sz="3200" b="1" dirty="0">
                <a:latin typeface="DM Sans" panose="020B0604020202020204" charset="0"/>
              </a:rPr>
              <a:t>of the total variability </a:t>
            </a:r>
          </a:p>
          <a:p>
            <a:pPr algn="ctr"/>
            <a:endParaRPr lang="en-US" sz="3200" dirty="0">
              <a:latin typeface="DM Sans" panose="020B0604020202020204" charset="0"/>
            </a:endParaRPr>
          </a:p>
        </p:txBody>
      </p:sp>
      <p:sp>
        <p:nvSpPr>
          <p:cNvPr id="10" name="TextBox 10">
            <a:extLst>
              <a:ext uri="{FF2B5EF4-FFF2-40B4-BE49-F238E27FC236}">
                <a16:creationId xmlns:a16="http://schemas.microsoft.com/office/drawing/2014/main" id="{EBF597D4-B5E9-4327-9068-41FE474EA88F}"/>
              </a:ext>
            </a:extLst>
          </p:cNvPr>
          <p:cNvSpPr txBox="1"/>
          <p:nvPr/>
        </p:nvSpPr>
        <p:spPr>
          <a:xfrm>
            <a:off x="2434513" y="6951678"/>
            <a:ext cx="5776140" cy="246221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200" b="1" dirty="0">
                <a:latin typeface="DM Sans" panose="020B0604020202020204" charset="0"/>
              </a:rPr>
              <a:t>Dominant VIP score for Min.Gap Variable</a:t>
            </a:r>
          </a:p>
          <a:p>
            <a:pPr marL="457200" indent="-457200" algn="ctr">
              <a:buFont typeface="Arial" panose="020B0604020202020204" pitchFamily="34" charset="0"/>
              <a:buChar char="•"/>
            </a:pPr>
            <a:endParaRPr lang="en-US" sz="3200" b="1" dirty="0">
              <a:latin typeface="DM Sans" panose="020B0604020202020204" charset="0"/>
            </a:endParaRPr>
          </a:p>
          <a:p>
            <a:pPr marL="457200" indent="-457200">
              <a:buFont typeface="Arial" panose="020B0604020202020204" pitchFamily="34" charset="0"/>
              <a:buChar char="•"/>
            </a:pPr>
            <a:r>
              <a:rPr lang="en-US" sz="3200" b="1" dirty="0">
                <a:highlight>
                  <a:srgbClr val="FFFF00"/>
                </a:highlight>
                <a:latin typeface="DM Sans" panose="020B0604020202020204" charset="0"/>
              </a:rPr>
              <a:t>35 outliers </a:t>
            </a:r>
            <a:r>
              <a:rPr lang="en-US" sz="3200" b="1" dirty="0">
                <a:latin typeface="DM Sans" panose="020B0604020202020204" charset="0"/>
              </a:rPr>
              <a:t>were identified using PLSR.</a:t>
            </a:r>
            <a:endParaRPr lang="en-US" sz="3200" b="1" dirty="0">
              <a:latin typeface="DM Sans" pitchFamily="2" charset="0"/>
            </a:endParaRPr>
          </a:p>
        </p:txBody>
      </p:sp>
      <p:sp>
        <p:nvSpPr>
          <p:cNvPr id="12" name="TextBox 8">
            <a:extLst>
              <a:ext uri="{FF2B5EF4-FFF2-40B4-BE49-F238E27FC236}">
                <a16:creationId xmlns:a16="http://schemas.microsoft.com/office/drawing/2014/main" id="{F2637D04-41D9-4267-84C4-EDDCDEB8E88E}"/>
              </a:ext>
            </a:extLst>
          </p:cNvPr>
          <p:cNvSpPr txBox="1"/>
          <p:nvPr/>
        </p:nvSpPr>
        <p:spPr>
          <a:xfrm>
            <a:off x="239934" y="70326"/>
            <a:ext cx="14009466" cy="1295226"/>
          </a:xfrm>
          <a:prstGeom prst="rect">
            <a:avLst/>
          </a:prstGeom>
        </p:spPr>
        <p:txBody>
          <a:bodyPr wrap="square" lIns="0" tIns="0" rIns="0" bIns="0" rtlCol="0" anchor="t">
            <a:spAutoFit/>
          </a:bodyPr>
          <a:lstStyle/>
          <a:p>
            <a:pPr>
              <a:lnSpc>
                <a:spcPts val="10071"/>
              </a:lnSpc>
            </a:pPr>
            <a:r>
              <a:rPr lang="en-US" sz="7193" dirty="0">
                <a:latin typeface="Brittany"/>
              </a:rPr>
              <a:t> </a:t>
            </a:r>
            <a:r>
              <a:rPr lang="en-US" sz="6000" dirty="0">
                <a:latin typeface="DM Serif Display"/>
              </a:rPr>
              <a:t>Partial Least Squares</a:t>
            </a:r>
            <a:r>
              <a:rPr lang="en-US" sz="6000" dirty="0">
                <a:latin typeface="Brittany"/>
              </a:rPr>
              <a:t> Regression</a:t>
            </a:r>
            <a:endParaRPr lang="en-US" sz="6000" dirty="0">
              <a:latin typeface="DM Serif Display"/>
            </a:endParaRPr>
          </a:p>
        </p:txBody>
      </p:sp>
      <p:sp>
        <p:nvSpPr>
          <p:cNvPr id="2" name="Rectangle 1">
            <a:extLst>
              <a:ext uri="{FF2B5EF4-FFF2-40B4-BE49-F238E27FC236}">
                <a16:creationId xmlns:a16="http://schemas.microsoft.com/office/drawing/2014/main" id="{D9C4E28C-1B3C-4DEC-A9D8-841DE45EDC85}"/>
              </a:ext>
            </a:extLst>
          </p:cNvPr>
          <p:cNvSpPr/>
          <p:nvPr/>
        </p:nvSpPr>
        <p:spPr>
          <a:xfrm>
            <a:off x="9982200" y="5919416"/>
            <a:ext cx="1981200" cy="455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Min.Gap</a:t>
            </a:r>
            <a:endParaRPr lang="en-US" dirty="0">
              <a:solidFill>
                <a:schemeClr val="tx1"/>
              </a:solidFill>
            </a:endParaRPr>
          </a:p>
        </p:txBody>
      </p:sp>
    </p:spTree>
    <p:extLst>
      <p:ext uri="{BB962C8B-B14F-4D97-AF65-F5344CB8AC3E}">
        <p14:creationId xmlns:p14="http://schemas.microsoft.com/office/powerpoint/2010/main" val="454013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713617"/>
            <a:ext cx="16687800" cy="9015117"/>
            <a:chOff x="0" y="0"/>
            <a:chExt cx="3090282" cy="3131820"/>
          </a:xfrm>
          <a:solidFill>
            <a:schemeClr val="accent4">
              <a:lumMod val="50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571500"/>
            <a:ext cx="1851667" cy="2156235"/>
          </a:xfrm>
          <a:prstGeom prst="rect">
            <a:avLst/>
          </a:prstGeom>
        </p:spPr>
      </p:pic>
      <p:pic>
        <p:nvPicPr>
          <p:cNvPr id="10" name="Picture 9">
            <a:extLst>
              <a:ext uri="{FF2B5EF4-FFF2-40B4-BE49-F238E27FC236}">
                <a16:creationId xmlns:a16="http://schemas.microsoft.com/office/drawing/2014/main" id="{AD4A176B-54AD-4781-83C4-37B177AB2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4002" y="2705100"/>
            <a:ext cx="7133898" cy="5276113"/>
          </a:xfrm>
          <a:prstGeom prst="rect">
            <a:avLst/>
          </a:prstGeom>
        </p:spPr>
      </p:pic>
      <p:pic>
        <p:nvPicPr>
          <p:cNvPr id="11" name="Picture 10">
            <a:extLst>
              <a:ext uri="{FF2B5EF4-FFF2-40B4-BE49-F238E27FC236}">
                <a16:creationId xmlns:a16="http://schemas.microsoft.com/office/drawing/2014/main" id="{7737A94F-1EB2-4255-81F0-070712D2788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391"/>
          <a:stretch/>
        </p:blipFill>
        <p:spPr bwMode="auto">
          <a:xfrm>
            <a:off x="609600" y="2721429"/>
            <a:ext cx="7565007" cy="5371761"/>
          </a:xfrm>
          <a:prstGeom prst="rect">
            <a:avLst/>
          </a:prstGeom>
          <a:noFill/>
          <a:ln>
            <a:noFill/>
          </a:ln>
          <a:extLst>
            <a:ext uri="{53640926-AAD7-44D8-BBD7-CCE9431645EC}">
              <a14:shadowObscured xmlns:a14="http://schemas.microsoft.com/office/drawing/2010/main"/>
            </a:ext>
          </a:extLst>
        </p:spPr>
      </p:pic>
      <p:sp>
        <p:nvSpPr>
          <p:cNvPr id="12" name="TextBox 8">
            <a:extLst>
              <a:ext uri="{FF2B5EF4-FFF2-40B4-BE49-F238E27FC236}">
                <a16:creationId xmlns:a16="http://schemas.microsoft.com/office/drawing/2014/main" id="{09896955-561A-4E0B-8A51-D781052AD982}"/>
              </a:ext>
            </a:extLst>
          </p:cNvPr>
          <p:cNvSpPr txBox="1"/>
          <p:nvPr/>
        </p:nvSpPr>
        <p:spPr>
          <a:xfrm>
            <a:off x="1524000" y="635500"/>
            <a:ext cx="7982006" cy="1295226"/>
          </a:xfrm>
          <a:prstGeom prst="rect">
            <a:avLst/>
          </a:prstGeom>
        </p:spPr>
        <p:txBody>
          <a:bodyPr wrap="square" lIns="0" tIns="0" rIns="0" bIns="0" rtlCol="0" anchor="t">
            <a:spAutoFit/>
          </a:bodyPr>
          <a:lstStyle/>
          <a:p>
            <a:pPr>
              <a:lnSpc>
                <a:spcPts val="10071"/>
              </a:lnSpc>
            </a:pPr>
            <a:r>
              <a:rPr lang="en-US" sz="8000" dirty="0">
                <a:latin typeface="DM Serif Display"/>
              </a:rPr>
              <a:t>Cluster</a:t>
            </a:r>
            <a:r>
              <a:rPr lang="en-US" sz="8000" dirty="0">
                <a:latin typeface="Brittany"/>
              </a:rPr>
              <a:t> Analysis</a:t>
            </a:r>
            <a:endParaRPr lang="en-US" sz="8000" dirty="0">
              <a:latin typeface="DM Serif Display"/>
            </a:endParaRPr>
          </a:p>
        </p:txBody>
      </p:sp>
      <p:sp>
        <p:nvSpPr>
          <p:cNvPr id="13" name="Rectangle 12">
            <a:extLst>
              <a:ext uri="{FF2B5EF4-FFF2-40B4-BE49-F238E27FC236}">
                <a16:creationId xmlns:a16="http://schemas.microsoft.com/office/drawing/2014/main" id="{32E1AF19-650D-41A0-B4F6-C087512AFBE3}"/>
              </a:ext>
            </a:extLst>
          </p:cNvPr>
          <p:cNvSpPr/>
          <p:nvPr/>
        </p:nvSpPr>
        <p:spPr>
          <a:xfrm>
            <a:off x="485045" y="8420100"/>
            <a:ext cx="7814116" cy="1569660"/>
          </a:xfrm>
          <a:prstGeom prst="rect">
            <a:avLst/>
          </a:prstGeom>
        </p:spPr>
        <p:txBody>
          <a:bodyPr wrap="square">
            <a:spAutoFit/>
          </a:bodyPr>
          <a:lstStyle/>
          <a:p>
            <a:pPr algn="ctr"/>
            <a:r>
              <a:rPr lang="en-US" sz="3200" b="1" dirty="0">
                <a:latin typeface="DM Sans" panose="020B0604020202020204" charset="0"/>
              </a:rPr>
              <a:t>For k values in the range of 2:8 </a:t>
            </a:r>
          </a:p>
          <a:p>
            <a:pPr algn="ctr"/>
            <a:endParaRPr lang="en-US" sz="3200" dirty="0">
              <a:latin typeface="DM Sans" panose="020B0604020202020204" charset="0"/>
            </a:endParaRPr>
          </a:p>
          <a:p>
            <a:pPr algn="ctr"/>
            <a:r>
              <a:rPr lang="en-US" sz="3200" dirty="0">
                <a:latin typeface="DM Sans" panose="020B0604020202020204" charset="0"/>
              </a:rPr>
              <a:t>highest value </a:t>
            </a:r>
            <a:r>
              <a:rPr lang="en-US" sz="3200" dirty="0">
                <a:latin typeface="DM Sans" panose="020B0604020202020204" charset="0"/>
                <a:sym typeface="Wingdings" panose="05000000000000000000" pitchFamily="2" charset="2"/>
              </a:rPr>
              <a:t></a:t>
            </a:r>
            <a:r>
              <a:rPr lang="en-US" sz="3200" dirty="0">
                <a:latin typeface="DM Sans" panose="020B0604020202020204" charset="0"/>
              </a:rPr>
              <a:t> 0.0894 (k=3)</a:t>
            </a:r>
            <a:endParaRPr lang="en-US" dirty="0"/>
          </a:p>
        </p:txBody>
      </p:sp>
      <p:sp>
        <p:nvSpPr>
          <p:cNvPr id="14" name="Rectangle 13">
            <a:extLst>
              <a:ext uri="{FF2B5EF4-FFF2-40B4-BE49-F238E27FC236}">
                <a16:creationId xmlns:a16="http://schemas.microsoft.com/office/drawing/2014/main" id="{232314CF-075C-49DF-BA80-1ADAD7B46E53}"/>
              </a:ext>
            </a:extLst>
          </p:cNvPr>
          <p:cNvSpPr/>
          <p:nvPr/>
        </p:nvSpPr>
        <p:spPr>
          <a:xfrm>
            <a:off x="10515600" y="8678884"/>
            <a:ext cx="6781800" cy="1077218"/>
          </a:xfrm>
          <a:prstGeom prst="rect">
            <a:avLst/>
          </a:prstGeom>
          <a:ln w="76200">
            <a:solidFill>
              <a:schemeClr val="bg1"/>
            </a:solidFill>
          </a:ln>
        </p:spPr>
        <p:txBody>
          <a:bodyPr wrap="square">
            <a:spAutoFit/>
          </a:bodyPr>
          <a:lstStyle/>
          <a:p>
            <a:pPr algn="ctr"/>
            <a:endParaRPr lang="en-US" sz="1400" b="1" dirty="0">
              <a:solidFill>
                <a:schemeClr val="bg1"/>
              </a:solidFill>
              <a:latin typeface="DM Sans" panose="020B0604020202020204" charset="0"/>
            </a:endParaRPr>
          </a:p>
          <a:p>
            <a:pPr algn="ctr"/>
            <a:r>
              <a:rPr lang="en-US" sz="3600" b="1" dirty="0">
                <a:solidFill>
                  <a:schemeClr val="bg1"/>
                </a:solidFill>
                <a:latin typeface="DM Sans" panose="020B0604020202020204" charset="0"/>
              </a:rPr>
              <a:t>No clearly distinct clusters</a:t>
            </a:r>
          </a:p>
          <a:p>
            <a:pPr algn="ctr"/>
            <a:endParaRPr lang="en-US" sz="1400" b="1" dirty="0">
              <a:solidFill>
                <a:schemeClr val="bg1"/>
              </a:solidFill>
              <a:latin typeface="DM Sans" panose="020B0604020202020204" charset="0"/>
            </a:endParaRPr>
          </a:p>
        </p:txBody>
      </p:sp>
    </p:spTree>
    <p:extLst>
      <p:ext uri="{BB962C8B-B14F-4D97-AF65-F5344CB8AC3E}">
        <p14:creationId xmlns:p14="http://schemas.microsoft.com/office/powerpoint/2010/main" val="389979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991600" y="0"/>
            <a:ext cx="9287905" cy="10287000"/>
            <a:chOff x="0" y="0"/>
            <a:chExt cx="3090282" cy="3131820"/>
          </a:xfrm>
          <a:solidFill>
            <a:schemeClr val="tx2">
              <a:lumMod val="75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60157" y="-342900"/>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7339" y="8648700"/>
            <a:ext cx="1851667" cy="2156235"/>
          </a:xfrm>
          <a:prstGeom prst="rect">
            <a:avLst/>
          </a:prstGeom>
        </p:spPr>
      </p:pic>
      <p:grpSp>
        <p:nvGrpSpPr>
          <p:cNvPr id="13" name="Group 12">
            <a:extLst>
              <a:ext uri="{FF2B5EF4-FFF2-40B4-BE49-F238E27FC236}">
                <a16:creationId xmlns:a16="http://schemas.microsoft.com/office/drawing/2014/main" id="{F36DC5B6-7E56-805E-E398-77C2CE9588A6}"/>
              </a:ext>
            </a:extLst>
          </p:cNvPr>
          <p:cNvGrpSpPr/>
          <p:nvPr/>
        </p:nvGrpSpPr>
        <p:grpSpPr>
          <a:xfrm>
            <a:off x="9662284" y="3110579"/>
            <a:ext cx="7472738" cy="4365637"/>
            <a:chOff x="2280862" y="2291130"/>
            <a:chExt cx="8006138" cy="4365637"/>
          </a:xfrm>
        </p:grpSpPr>
        <p:sp>
          <p:nvSpPr>
            <p:cNvPr id="4" name="TextBox 4"/>
            <p:cNvSpPr txBox="1"/>
            <p:nvPr/>
          </p:nvSpPr>
          <p:spPr>
            <a:xfrm>
              <a:off x="2280862" y="3854333"/>
              <a:ext cx="7728664" cy="2802434"/>
            </a:xfrm>
            <a:prstGeom prst="rect">
              <a:avLst/>
            </a:prstGeom>
          </p:spPr>
          <p:txBody>
            <a:bodyPr wrap="square" lIns="0" tIns="0" rIns="0" bIns="0" rtlCol="0" anchor="t">
              <a:spAutoFit/>
            </a:bodyPr>
            <a:lstStyle/>
            <a:p>
              <a:pPr algn="r">
                <a:lnSpc>
                  <a:spcPts val="10667"/>
                </a:lnSpc>
              </a:pPr>
              <a:r>
                <a:rPr lang="en-US" sz="10667" dirty="0">
                  <a:solidFill>
                    <a:srgbClr val="FFFFFF"/>
                  </a:solidFill>
                  <a:latin typeface="DM Serif Display"/>
                </a:rPr>
                <a:t>Advanced Analysis</a:t>
              </a:r>
            </a:p>
          </p:txBody>
        </p:sp>
        <p:sp>
          <p:nvSpPr>
            <p:cNvPr id="8" name="TextBox 8"/>
            <p:cNvSpPr txBox="1"/>
            <p:nvPr/>
          </p:nvSpPr>
          <p:spPr>
            <a:xfrm>
              <a:off x="2280862" y="2291130"/>
              <a:ext cx="8006138" cy="1436291"/>
            </a:xfrm>
            <a:prstGeom prst="rect">
              <a:avLst/>
            </a:prstGeom>
          </p:spPr>
          <p:txBody>
            <a:bodyPr wrap="square" lIns="0" tIns="0" rIns="0" bIns="0" rtlCol="0" anchor="t">
              <a:spAutoFit/>
            </a:bodyPr>
            <a:lstStyle/>
            <a:p>
              <a:pPr algn="r">
                <a:lnSpc>
                  <a:spcPts val="11177"/>
                </a:lnSpc>
              </a:pPr>
              <a:r>
                <a:rPr lang="en-US" sz="7984" dirty="0">
                  <a:solidFill>
                    <a:srgbClr val="FFFFFF"/>
                  </a:solidFill>
                  <a:latin typeface="Brittany"/>
                </a:rPr>
                <a:t>Main Results of the </a:t>
              </a:r>
            </a:p>
          </p:txBody>
        </p:sp>
      </p:grpSp>
      <p:pic>
        <p:nvPicPr>
          <p:cNvPr id="9" name="Picture 8">
            <a:extLst>
              <a:ext uri="{FF2B5EF4-FFF2-40B4-BE49-F238E27FC236}">
                <a16:creationId xmlns:a16="http://schemas.microsoft.com/office/drawing/2014/main" id="{D6F5F871-7C65-04D2-A935-2E2F79D909F1}"/>
              </a:ext>
            </a:extLst>
          </p:cNvPr>
          <p:cNvPicPr>
            <a:picLocks noChangeAspect="1"/>
          </p:cNvPicPr>
          <p:nvPr/>
        </p:nvPicPr>
        <p:blipFill rotWithShape="1">
          <a:blip r:embed="rId4">
            <a:extLst>
              <a:ext uri="{28A0092B-C50C-407E-A947-70E740481C1C}">
                <a14:useLocalDpi xmlns:a14="http://schemas.microsoft.com/office/drawing/2010/main" val="0"/>
              </a:ext>
            </a:extLst>
          </a:blip>
          <a:srcRect l="9795" r="8894"/>
          <a:stretch/>
        </p:blipFill>
        <p:spPr>
          <a:xfrm>
            <a:off x="1135772" y="1365412"/>
            <a:ext cx="6636628" cy="7855972"/>
          </a:xfrm>
          <a:prstGeom prst="roundRect">
            <a:avLst/>
          </a:prstGeom>
        </p:spPr>
      </p:pic>
    </p:spTree>
    <p:extLst>
      <p:ext uri="{BB962C8B-B14F-4D97-AF65-F5344CB8AC3E}">
        <p14:creationId xmlns:p14="http://schemas.microsoft.com/office/powerpoint/2010/main" val="263051257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7567830"/>
            <a:ext cx="18279505" cy="2919949"/>
            <a:chOff x="0" y="0"/>
            <a:chExt cx="6183437" cy="1432972"/>
          </a:xfrm>
          <a:solidFill>
            <a:schemeClr val="tx2">
              <a:lumMod val="75000"/>
            </a:schemeClr>
          </a:solidFill>
        </p:grpSpPr>
        <p:sp>
          <p:nvSpPr>
            <p:cNvPr id="3" name="Freeform 3"/>
            <p:cNvSpPr/>
            <p:nvPr/>
          </p:nvSpPr>
          <p:spPr>
            <a:xfrm>
              <a:off x="0" y="0"/>
              <a:ext cx="6183437" cy="1432972"/>
            </a:xfrm>
            <a:custGeom>
              <a:avLst/>
              <a:gdLst/>
              <a:ahLst/>
              <a:cxnLst/>
              <a:rect l="l" t="t" r="r" b="b"/>
              <a:pathLst>
                <a:path w="6183437" h="1432972">
                  <a:moveTo>
                    <a:pt x="0" y="0"/>
                  </a:moveTo>
                  <a:lnTo>
                    <a:pt x="6183437" y="0"/>
                  </a:lnTo>
                  <a:lnTo>
                    <a:pt x="6183437" y="1432972"/>
                  </a:lnTo>
                  <a:lnTo>
                    <a:pt x="0" y="1432972"/>
                  </a:lnTo>
                  <a:close/>
                </a:path>
              </a:pathLst>
            </a:custGeom>
            <a:grp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570569"/>
            <a:ext cx="1851667" cy="215623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1653" y="8854552"/>
            <a:ext cx="1851667" cy="2156235"/>
          </a:xfrm>
          <a:prstGeom prst="rect">
            <a:avLst/>
          </a:prstGeom>
        </p:spPr>
      </p:pic>
      <p:sp>
        <p:nvSpPr>
          <p:cNvPr id="8" name="TextBox 10">
            <a:extLst>
              <a:ext uri="{FF2B5EF4-FFF2-40B4-BE49-F238E27FC236}">
                <a16:creationId xmlns:a16="http://schemas.microsoft.com/office/drawing/2014/main" id="{DDBAD799-2FB0-DE99-4DA9-C1A7FE7F464A}"/>
              </a:ext>
            </a:extLst>
          </p:cNvPr>
          <p:cNvSpPr txBox="1"/>
          <p:nvPr/>
        </p:nvSpPr>
        <p:spPr>
          <a:xfrm>
            <a:off x="1464512" y="7962900"/>
            <a:ext cx="15524506" cy="1969770"/>
          </a:xfrm>
          <a:prstGeom prst="rect">
            <a:avLst/>
          </a:prstGeom>
        </p:spPr>
        <p:txBody>
          <a:bodyPr wrap="square" lIns="0" tIns="0" rIns="0" bIns="0" rtlCol="0" anchor="t">
            <a:spAutoFit/>
          </a:bodyPr>
          <a:lstStyle/>
          <a:p>
            <a:pPr algn="ctr"/>
            <a:r>
              <a:rPr lang="en-US" sz="3200" b="1" dirty="0">
                <a:solidFill>
                  <a:schemeClr val="bg1"/>
                </a:solidFill>
                <a:latin typeface="DM Sans" pitchFamily="2" charset="0"/>
              </a:rPr>
              <a:t>Because of the presence of association between variables, fitting a multiple linear regression model is not appropriate. </a:t>
            </a:r>
          </a:p>
          <a:p>
            <a:pPr algn="ctr"/>
            <a:r>
              <a:rPr lang="en-US" sz="3200" b="1" dirty="0">
                <a:solidFill>
                  <a:schemeClr val="bg1"/>
                </a:solidFill>
                <a:latin typeface="DM Sans" pitchFamily="2" charset="0"/>
              </a:rPr>
              <a:t>Hence  regularization techniques were used to reduce the variance of the coefficient estimates. </a:t>
            </a:r>
          </a:p>
        </p:txBody>
      </p:sp>
      <p:graphicFrame>
        <p:nvGraphicFramePr>
          <p:cNvPr id="9" name="Table 8">
            <a:extLst>
              <a:ext uri="{FF2B5EF4-FFF2-40B4-BE49-F238E27FC236}">
                <a16:creationId xmlns:a16="http://schemas.microsoft.com/office/drawing/2014/main" id="{7FDB1EE2-31AA-179B-491C-F8B111C37F2E}"/>
              </a:ext>
            </a:extLst>
          </p:cNvPr>
          <p:cNvGraphicFramePr>
            <a:graphicFrameLocks noGrp="1"/>
          </p:cNvGraphicFramePr>
          <p:nvPr>
            <p:extLst>
              <p:ext uri="{D42A27DB-BD31-4B8C-83A1-F6EECF244321}">
                <p14:modId xmlns:p14="http://schemas.microsoft.com/office/powerpoint/2010/main" val="590631518"/>
              </p:ext>
            </p:extLst>
          </p:nvPr>
        </p:nvGraphicFramePr>
        <p:xfrm>
          <a:off x="940014" y="2746398"/>
          <a:ext cx="16573501" cy="3985827"/>
        </p:xfrm>
        <a:graphic>
          <a:graphicData uri="http://schemas.openxmlformats.org/drawingml/2006/table">
            <a:tbl>
              <a:tblPr firstRow="1" firstCol="1" bandRow="1">
                <a:tableStyleId>{5C22544A-7EE6-4342-B048-85BDC9FD1C3A}</a:tableStyleId>
              </a:tblPr>
              <a:tblGrid>
                <a:gridCol w="2788045">
                  <a:extLst>
                    <a:ext uri="{9D8B030D-6E8A-4147-A177-3AD203B41FA5}">
                      <a16:colId xmlns:a16="http://schemas.microsoft.com/office/drawing/2014/main" val="1022401920"/>
                    </a:ext>
                  </a:extLst>
                </a:gridCol>
                <a:gridCol w="3755632">
                  <a:extLst>
                    <a:ext uri="{9D8B030D-6E8A-4147-A177-3AD203B41FA5}">
                      <a16:colId xmlns:a16="http://schemas.microsoft.com/office/drawing/2014/main" val="2370163234"/>
                    </a:ext>
                  </a:extLst>
                </a:gridCol>
                <a:gridCol w="3402242">
                  <a:extLst>
                    <a:ext uri="{9D8B030D-6E8A-4147-A177-3AD203B41FA5}">
                      <a16:colId xmlns:a16="http://schemas.microsoft.com/office/drawing/2014/main" val="3632689646"/>
                    </a:ext>
                  </a:extLst>
                </a:gridCol>
                <a:gridCol w="3960581">
                  <a:extLst>
                    <a:ext uri="{9D8B030D-6E8A-4147-A177-3AD203B41FA5}">
                      <a16:colId xmlns:a16="http://schemas.microsoft.com/office/drawing/2014/main" val="2118853944"/>
                    </a:ext>
                  </a:extLst>
                </a:gridCol>
                <a:gridCol w="2667001">
                  <a:extLst>
                    <a:ext uri="{9D8B030D-6E8A-4147-A177-3AD203B41FA5}">
                      <a16:colId xmlns:a16="http://schemas.microsoft.com/office/drawing/2014/main" val="3160314523"/>
                    </a:ext>
                  </a:extLst>
                </a:gridCol>
              </a:tblGrid>
              <a:tr h="1162532">
                <a:tc>
                  <a:txBody>
                    <a:bodyPr/>
                    <a:lstStyle/>
                    <a:p>
                      <a:pPr marL="0" marR="0" algn="ctr">
                        <a:lnSpc>
                          <a:spcPct val="107000"/>
                        </a:lnSpc>
                        <a:spcBef>
                          <a:spcPts val="0"/>
                        </a:spcBef>
                        <a:spcAft>
                          <a:spcPts val="0"/>
                        </a:spcAft>
                      </a:pPr>
                      <a:r>
                        <a:rPr lang="en-US" sz="3600" dirty="0">
                          <a:effectLst/>
                          <a:latin typeface="+mn-lt"/>
                          <a:cs typeface="Times New Roman" panose="02020603050405020304" pitchFamily="18" charset="0"/>
                        </a:rPr>
                        <a:t>Model</a:t>
                      </a:r>
                      <a:endParaRPr lang="en-US" sz="36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tc>
                  <a:txBody>
                    <a:bodyPr/>
                    <a:lstStyle/>
                    <a:p>
                      <a:pPr marL="0" marR="0" algn="ctr">
                        <a:lnSpc>
                          <a:spcPct val="107000"/>
                        </a:lnSpc>
                        <a:spcBef>
                          <a:spcPts val="0"/>
                        </a:spcBef>
                        <a:spcAft>
                          <a:spcPts val="0"/>
                        </a:spcAft>
                      </a:pPr>
                      <a:r>
                        <a:rPr lang="en-US" sz="3600" dirty="0">
                          <a:effectLst/>
                          <a:latin typeface="+mn-lt"/>
                          <a:cs typeface="Times New Roman" panose="02020603050405020304" pitchFamily="18" charset="0"/>
                        </a:rPr>
                        <a:t>Training RMSE</a:t>
                      </a:r>
                      <a:endParaRPr lang="en-US" sz="36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tc>
                  <a:txBody>
                    <a:bodyPr/>
                    <a:lstStyle/>
                    <a:p>
                      <a:pPr marL="0" marR="0" algn="ctr">
                        <a:lnSpc>
                          <a:spcPct val="107000"/>
                        </a:lnSpc>
                        <a:spcBef>
                          <a:spcPts val="0"/>
                        </a:spcBef>
                        <a:spcAft>
                          <a:spcPts val="0"/>
                        </a:spcAft>
                      </a:pPr>
                      <a:r>
                        <a:rPr lang="en-US" sz="3600" dirty="0">
                          <a:effectLst/>
                          <a:latin typeface="+mn-lt"/>
                          <a:cs typeface="Times New Roman" panose="02020603050405020304" pitchFamily="18" charset="0"/>
                        </a:rPr>
                        <a:t>Test RMSE</a:t>
                      </a:r>
                      <a:endParaRPr lang="en-US" sz="36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tc>
                  <a:txBody>
                    <a:bodyPr/>
                    <a:lstStyle/>
                    <a:p>
                      <a:pPr marL="0" marR="0" algn="ctr">
                        <a:lnSpc>
                          <a:spcPct val="107000"/>
                        </a:lnSpc>
                        <a:spcBef>
                          <a:spcPts val="0"/>
                        </a:spcBef>
                        <a:spcAft>
                          <a:spcPts val="0"/>
                        </a:spcAft>
                      </a:pPr>
                      <a:r>
                        <a:rPr lang="en-US" sz="3600" dirty="0">
                          <a:effectLst/>
                          <a:latin typeface="+mn-lt"/>
                          <a:ea typeface="Calibri" panose="020F0502020204030204" pitchFamily="34" charset="0"/>
                          <a:cs typeface="Times New Roman" panose="02020603050405020304" pitchFamily="18" charset="0"/>
                        </a:rPr>
                        <a:t>Training MAPE</a:t>
                      </a:r>
                    </a:p>
                  </a:txBody>
                  <a:tcPr marL="62525" marR="62525" marT="0" marB="0" anchor="ctr">
                    <a:solidFill>
                      <a:schemeClr val="tx2">
                        <a:lumMod val="50000"/>
                      </a:schemeClr>
                    </a:solidFill>
                  </a:tcPr>
                </a:tc>
                <a:tc>
                  <a:txBody>
                    <a:bodyPr/>
                    <a:lstStyle/>
                    <a:p>
                      <a:pPr marL="0" marR="0" algn="ctr">
                        <a:lnSpc>
                          <a:spcPct val="107000"/>
                        </a:lnSpc>
                        <a:spcBef>
                          <a:spcPts val="0"/>
                        </a:spcBef>
                        <a:spcAft>
                          <a:spcPts val="0"/>
                        </a:spcAft>
                      </a:pPr>
                      <a:r>
                        <a:rPr lang="en-US" sz="3600" dirty="0">
                          <a:effectLst/>
                          <a:latin typeface="+mn-lt"/>
                          <a:cs typeface="Times New Roman" panose="02020603050405020304" pitchFamily="18" charset="0"/>
                        </a:rPr>
                        <a:t>Test MAPE</a:t>
                      </a:r>
                      <a:endParaRPr lang="en-US" sz="36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extLst>
                  <a:ext uri="{0D108BD9-81ED-4DB2-BD59-A6C34878D82A}">
                    <a16:rowId xmlns:a16="http://schemas.microsoft.com/office/drawing/2014/main" val="2489405156"/>
                  </a:ext>
                </a:extLst>
              </a:tr>
              <a:tr h="913419">
                <a:tc>
                  <a:txBody>
                    <a:bodyPr/>
                    <a:lstStyle/>
                    <a:p>
                      <a:pPr marL="0" marR="0" algn="ctr">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Ridge</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ctr">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4.919888</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7.255654</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3600" b="1" kern="100" dirty="0">
                          <a:effectLst/>
                          <a:latin typeface="+mn-lt"/>
                          <a:ea typeface="Calibri" panose="020F0502020204030204" pitchFamily="34" charset="0"/>
                          <a:cs typeface="Times New Roman" panose="02020603050405020304" pitchFamily="18" charset="0"/>
                        </a:rPr>
                        <a:t>8.72%</a:t>
                      </a:r>
                    </a:p>
                  </a:txBody>
                  <a:tcPr marL="68580" marR="68580" marT="0" marB="0"/>
                </a:tc>
                <a:tc>
                  <a:txBody>
                    <a:bodyPr/>
                    <a:lstStyle/>
                    <a:p>
                      <a:pPr marL="0" marR="0" algn="ctr">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15.89%</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0313897"/>
                  </a:ext>
                </a:extLst>
              </a:tr>
              <a:tr h="913419">
                <a:tc>
                  <a:txBody>
                    <a:bodyPr/>
                    <a:lstStyle/>
                    <a:p>
                      <a:pPr marL="0" marR="0" algn="ctr">
                        <a:lnSpc>
                          <a:spcPct val="107000"/>
                        </a:lnSpc>
                        <a:spcBef>
                          <a:spcPts val="0"/>
                        </a:spcBef>
                        <a:spcAft>
                          <a:spcPts val="0"/>
                        </a:spcAft>
                      </a:pPr>
                      <a:r>
                        <a:rPr lang="en-US" sz="3600" b="1" kern="0">
                          <a:effectLst/>
                          <a:latin typeface="+mn-lt"/>
                          <a:ea typeface="Calibri" panose="020F0502020204030204" pitchFamily="34" charset="0"/>
                          <a:cs typeface="Times New Roman" panose="02020603050405020304" pitchFamily="18" charset="0"/>
                        </a:rPr>
                        <a:t>Lasso</a:t>
                      </a:r>
                      <a:endParaRPr lang="en-US" sz="3600" b="1" kern="10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ctr">
                        <a:lnSpc>
                          <a:spcPct val="107000"/>
                        </a:lnSpc>
                        <a:spcBef>
                          <a:spcPts val="0"/>
                        </a:spcBef>
                        <a:spcAft>
                          <a:spcPts val="0"/>
                        </a:spcAft>
                      </a:pPr>
                      <a:r>
                        <a:rPr lang="en-US" sz="3600" b="1" kern="0">
                          <a:effectLst/>
                          <a:latin typeface="+mn-lt"/>
                          <a:ea typeface="Calibri" panose="020F0502020204030204" pitchFamily="34" charset="0"/>
                          <a:cs typeface="Times New Roman" panose="02020603050405020304" pitchFamily="18" charset="0"/>
                        </a:rPr>
                        <a:t>4.93747</a:t>
                      </a:r>
                      <a:endParaRPr lang="en-US" sz="3600" b="1"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7.271554</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3600" b="1" kern="100" dirty="0">
                          <a:effectLst/>
                          <a:latin typeface="+mn-lt"/>
                          <a:ea typeface="Calibri" panose="020F0502020204030204" pitchFamily="34" charset="0"/>
                          <a:cs typeface="Times New Roman" panose="02020603050405020304" pitchFamily="18" charset="0"/>
                        </a:rPr>
                        <a:t>8.94%</a:t>
                      </a:r>
                    </a:p>
                  </a:txBody>
                  <a:tcPr marL="68580" marR="68580" marT="0" marB="0"/>
                </a:tc>
                <a:tc>
                  <a:txBody>
                    <a:bodyPr/>
                    <a:lstStyle/>
                    <a:p>
                      <a:pPr marL="0" marR="0" algn="ctr">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16.16%</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8227952"/>
                  </a:ext>
                </a:extLst>
              </a:tr>
              <a:tr h="996457">
                <a:tc>
                  <a:txBody>
                    <a:bodyPr/>
                    <a:lstStyle/>
                    <a:p>
                      <a:pPr marL="0" marR="0" algn="ctr">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Elastic Net</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ctr">
                        <a:lnSpc>
                          <a:spcPct val="107000"/>
                        </a:lnSpc>
                        <a:spcBef>
                          <a:spcPts val="0"/>
                        </a:spcBef>
                        <a:spcAft>
                          <a:spcPts val="0"/>
                        </a:spcAft>
                      </a:pPr>
                      <a:r>
                        <a:rPr lang="en-US" sz="3600" b="1" kern="0">
                          <a:effectLst/>
                          <a:latin typeface="+mn-lt"/>
                          <a:ea typeface="Calibri" panose="020F0502020204030204" pitchFamily="34" charset="0"/>
                          <a:cs typeface="Times New Roman" panose="02020603050405020304" pitchFamily="18" charset="0"/>
                        </a:rPr>
                        <a:t>4.797923</a:t>
                      </a:r>
                      <a:endParaRPr lang="en-US" sz="3600" b="1"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3600" b="1" kern="0">
                          <a:effectLst/>
                          <a:latin typeface="+mn-lt"/>
                          <a:ea typeface="Calibri" panose="020F0502020204030204" pitchFamily="34" charset="0"/>
                          <a:cs typeface="Times New Roman" panose="02020603050405020304" pitchFamily="18" charset="0"/>
                        </a:rPr>
                        <a:t>7.509318</a:t>
                      </a:r>
                      <a:endParaRPr lang="en-US" sz="3600" b="1"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3600" b="1" kern="100" dirty="0">
                          <a:effectLst/>
                          <a:latin typeface="+mn-lt"/>
                          <a:ea typeface="Calibri" panose="020F0502020204030204" pitchFamily="34" charset="0"/>
                          <a:cs typeface="Times New Roman" panose="02020603050405020304" pitchFamily="18" charset="0"/>
                        </a:rPr>
                        <a:t>8.67%</a:t>
                      </a:r>
                    </a:p>
                  </a:txBody>
                  <a:tcPr marL="68580" marR="68580" marT="0" marB="0"/>
                </a:tc>
                <a:tc>
                  <a:txBody>
                    <a:bodyPr/>
                    <a:lstStyle/>
                    <a:p>
                      <a:pPr marL="0" marR="0" algn="ctr">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22.75%</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4164061"/>
                  </a:ext>
                </a:extLst>
              </a:tr>
            </a:tbl>
          </a:graphicData>
        </a:graphic>
      </p:graphicFrame>
      <p:grpSp>
        <p:nvGrpSpPr>
          <p:cNvPr id="12" name="Group 11">
            <a:extLst>
              <a:ext uri="{FF2B5EF4-FFF2-40B4-BE49-F238E27FC236}">
                <a16:creationId xmlns:a16="http://schemas.microsoft.com/office/drawing/2014/main" id="{CE63B076-AA05-4B75-9955-582DA41A94B9}"/>
              </a:ext>
            </a:extLst>
          </p:cNvPr>
          <p:cNvGrpSpPr/>
          <p:nvPr/>
        </p:nvGrpSpPr>
        <p:grpSpPr>
          <a:xfrm>
            <a:off x="1295400" y="448804"/>
            <a:ext cx="9092770" cy="1834081"/>
            <a:chOff x="1751570" y="1937859"/>
            <a:chExt cx="9092770" cy="1834081"/>
          </a:xfrm>
        </p:grpSpPr>
        <p:sp>
          <p:nvSpPr>
            <p:cNvPr id="13" name="TextBox 6">
              <a:extLst>
                <a:ext uri="{FF2B5EF4-FFF2-40B4-BE49-F238E27FC236}">
                  <a16:creationId xmlns:a16="http://schemas.microsoft.com/office/drawing/2014/main" id="{3492058E-AE05-4455-8A48-68DC9BD49E18}"/>
                </a:ext>
              </a:extLst>
            </p:cNvPr>
            <p:cNvSpPr txBox="1"/>
            <p:nvPr/>
          </p:nvSpPr>
          <p:spPr>
            <a:xfrm>
              <a:off x="4570970" y="1937859"/>
              <a:ext cx="6273370" cy="1834081"/>
            </a:xfrm>
            <a:prstGeom prst="rect">
              <a:avLst/>
            </a:prstGeom>
          </p:spPr>
          <p:txBody>
            <a:bodyPr lIns="0" tIns="0" rIns="0" bIns="0" rtlCol="0" anchor="t">
              <a:spAutoFit/>
            </a:bodyPr>
            <a:lstStyle/>
            <a:p>
              <a:pPr>
                <a:lnSpc>
                  <a:spcPts val="14933"/>
                </a:lnSpc>
              </a:pPr>
              <a:r>
                <a:rPr lang="en-US" sz="10667" dirty="0">
                  <a:latin typeface="DM Serif Display"/>
                </a:rPr>
                <a:t>Selection</a:t>
              </a:r>
            </a:p>
          </p:txBody>
        </p:sp>
        <p:sp>
          <p:nvSpPr>
            <p:cNvPr id="14" name="TextBox 12">
              <a:extLst>
                <a:ext uri="{FF2B5EF4-FFF2-40B4-BE49-F238E27FC236}">
                  <a16:creationId xmlns:a16="http://schemas.microsoft.com/office/drawing/2014/main" id="{08C6F4B8-4203-48CD-B8E2-D76C01331784}"/>
                </a:ext>
              </a:extLst>
            </p:cNvPr>
            <p:cNvSpPr txBox="1"/>
            <p:nvPr/>
          </p:nvSpPr>
          <p:spPr>
            <a:xfrm>
              <a:off x="1751570" y="2136755"/>
              <a:ext cx="4498791" cy="1436291"/>
            </a:xfrm>
            <a:prstGeom prst="rect">
              <a:avLst/>
            </a:prstGeom>
          </p:spPr>
          <p:txBody>
            <a:bodyPr lIns="0" tIns="0" rIns="0" bIns="0" rtlCol="0" anchor="t">
              <a:spAutoFit/>
            </a:bodyPr>
            <a:lstStyle/>
            <a:p>
              <a:pPr>
                <a:lnSpc>
                  <a:spcPts val="11177"/>
                </a:lnSpc>
              </a:pPr>
              <a:r>
                <a:rPr lang="en-US" sz="7984" dirty="0">
                  <a:latin typeface="Brittany"/>
                </a:rPr>
                <a:t>Model</a:t>
              </a:r>
            </a:p>
          </p:txBody>
        </p:sp>
      </p:grpSp>
      <p:sp>
        <p:nvSpPr>
          <p:cNvPr id="5" name="Rectangle 4">
            <a:extLst>
              <a:ext uri="{FF2B5EF4-FFF2-40B4-BE49-F238E27FC236}">
                <a16:creationId xmlns:a16="http://schemas.microsoft.com/office/drawing/2014/main" id="{01B9B88A-1D20-46FC-9E5B-6889ED2411B3}"/>
              </a:ext>
            </a:extLst>
          </p:cNvPr>
          <p:cNvSpPr/>
          <p:nvPr/>
        </p:nvSpPr>
        <p:spPr>
          <a:xfrm>
            <a:off x="1295400" y="3817374"/>
            <a:ext cx="15963900"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441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7567830"/>
            <a:ext cx="18279505" cy="2919949"/>
            <a:chOff x="0" y="0"/>
            <a:chExt cx="6183437" cy="1432972"/>
          </a:xfrm>
          <a:solidFill>
            <a:schemeClr val="tx2">
              <a:lumMod val="75000"/>
            </a:schemeClr>
          </a:solidFill>
        </p:grpSpPr>
        <p:sp>
          <p:nvSpPr>
            <p:cNvPr id="3" name="Freeform 3"/>
            <p:cNvSpPr/>
            <p:nvPr/>
          </p:nvSpPr>
          <p:spPr>
            <a:xfrm>
              <a:off x="0" y="0"/>
              <a:ext cx="6183437" cy="1432972"/>
            </a:xfrm>
            <a:custGeom>
              <a:avLst/>
              <a:gdLst/>
              <a:ahLst/>
              <a:cxnLst/>
              <a:rect l="l" t="t" r="r" b="b"/>
              <a:pathLst>
                <a:path w="6183437" h="1432972">
                  <a:moveTo>
                    <a:pt x="0" y="0"/>
                  </a:moveTo>
                  <a:lnTo>
                    <a:pt x="6183437" y="0"/>
                  </a:lnTo>
                  <a:lnTo>
                    <a:pt x="6183437" y="1432972"/>
                  </a:lnTo>
                  <a:lnTo>
                    <a:pt x="0" y="1432972"/>
                  </a:lnTo>
                  <a:close/>
                </a:path>
              </a:pathLst>
            </a:custGeom>
            <a:grp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642759"/>
            <a:ext cx="1851667" cy="215623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801100"/>
            <a:ext cx="1851667" cy="2156235"/>
          </a:xfrm>
          <a:prstGeom prst="rect">
            <a:avLst/>
          </a:prstGeom>
        </p:spPr>
      </p:pic>
      <p:sp>
        <p:nvSpPr>
          <p:cNvPr id="12" name="TextBox 12">
            <a:extLst>
              <a:ext uri="{FF2B5EF4-FFF2-40B4-BE49-F238E27FC236}">
                <a16:creationId xmlns:a16="http://schemas.microsoft.com/office/drawing/2014/main" id="{14CE2E4E-9629-4371-856E-37DDA9868A4A}"/>
              </a:ext>
            </a:extLst>
          </p:cNvPr>
          <p:cNvSpPr txBox="1"/>
          <p:nvPr/>
        </p:nvSpPr>
        <p:spPr>
          <a:xfrm>
            <a:off x="1282262" y="278209"/>
            <a:ext cx="13500538" cy="1436291"/>
          </a:xfrm>
          <a:prstGeom prst="rect">
            <a:avLst/>
          </a:prstGeom>
        </p:spPr>
        <p:txBody>
          <a:bodyPr wrap="square" lIns="0" tIns="0" rIns="0" bIns="0" rtlCol="0" anchor="t">
            <a:spAutoFit/>
          </a:bodyPr>
          <a:lstStyle/>
          <a:p>
            <a:pPr>
              <a:lnSpc>
                <a:spcPts val="11177"/>
              </a:lnSpc>
            </a:pPr>
            <a:r>
              <a:rPr lang="en-US" sz="7984" dirty="0">
                <a:latin typeface="Brittany"/>
              </a:rPr>
              <a:t>For </a:t>
            </a:r>
            <a:r>
              <a:rPr lang="en-US" sz="7984" dirty="0">
                <a:latin typeface="DM Serif Display" pitchFamily="2" charset="0"/>
              </a:rPr>
              <a:t>further</a:t>
            </a:r>
            <a:r>
              <a:rPr lang="en-US" sz="7984" dirty="0">
                <a:latin typeface="Brittany"/>
              </a:rPr>
              <a:t> accuracy……</a:t>
            </a:r>
          </a:p>
        </p:txBody>
      </p:sp>
      <p:graphicFrame>
        <p:nvGraphicFramePr>
          <p:cNvPr id="8" name="Table 7">
            <a:extLst>
              <a:ext uri="{FF2B5EF4-FFF2-40B4-BE49-F238E27FC236}">
                <a16:creationId xmlns:a16="http://schemas.microsoft.com/office/drawing/2014/main" id="{609A79D1-95ED-4EE7-BF96-EE46603B5FF0}"/>
              </a:ext>
            </a:extLst>
          </p:cNvPr>
          <p:cNvGraphicFramePr>
            <a:graphicFrameLocks noGrp="1"/>
          </p:cNvGraphicFramePr>
          <p:nvPr>
            <p:extLst>
              <p:ext uri="{D42A27DB-BD31-4B8C-83A1-F6EECF244321}">
                <p14:modId xmlns:p14="http://schemas.microsoft.com/office/powerpoint/2010/main" val="547273707"/>
              </p:ext>
            </p:extLst>
          </p:nvPr>
        </p:nvGraphicFramePr>
        <p:xfrm>
          <a:off x="1012426" y="2375902"/>
          <a:ext cx="16151772" cy="5902339"/>
        </p:xfrm>
        <a:graphic>
          <a:graphicData uri="http://schemas.openxmlformats.org/drawingml/2006/table">
            <a:tbl>
              <a:tblPr firstRow="1" firstCol="1" bandRow="1">
                <a:tableStyleId>{5C22544A-7EE6-4342-B048-85BDC9FD1C3A}</a:tableStyleId>
              </a:tblPr>
              <a:tblGrid>
                <a:gridCol w="2168912">
                  <a:extLst>
                    <a:ext uri="{9D8B030D-6E8A-4147-A177-3AD203B41FA5}">
                      <a16:colId xmlns:a16="http://schemas.microsoft.com/office/drawing/2014/main" val="1022401920"/>
                    </a:ext>
                  </a:extLst>
                </a:gridCol>
                <a:gridCol w="3695860">
                  <a:extLst>
                    <a:ext uri="{9D8B030D-6E8A-4147-A177-3AD203B41FA5}">
                      <a16:colId xmlns:a16="http://schemas.microsoft.com/office/drawing/2014/main" val="2176874660"/>
                    </a:ext>
                  </a:extLst>
                </a:gridCol>
                <a:gridCol w="2667000">
                  <a:extLst>
                    <a:ext uri="{9D8B030D-6E8A-4147-A177-3AD203B41FA5}">
                      <a16:colId xmlns:a16="http://schemas.microsoft.com/office/drawing/2014/main" val="2370163234"/>
                    </a:ext>
                  </a:extLst>
                </a:gridCol>
                <a:gridCol w="2362200">
                  <a:extLst>
                    <a:ext uri="{9D8B030D-6E8A-4147-A177-3AD203B41FA5}">
                      <a16:colId xmlns:a16="http://schemas.microsoft.com/office/drawing/2014/main" val="3632689646"/>
                    </a:ext>
                  </a:extLst>
                </a:gridCol>
                <a:gridCol w="2667000">
                  <a:extLst>
                    <a:ext uri="{9D8B030D-6E8A-4147-A177-3AD203B41FA5}">
                      <a16:colId xmlns:a16="http://schemas.microsoft.com/office/drawing/2014/main" val="2118853944"/>
                    </a:ext>
                  </a:extLst>
                </a:gridCol>
                <a:gridCol w="2590800">
                  <a:extLst>
                    <a:ext uri="{9D8B030D-6E8A-4147-A177-3AD203B41FA5}">
                      <a16:colId xmlns:a16="http://schemas.microsoft.com/office/drawing/2014/main" val="3160314523"/>
                    </a:ext>
                  </a:extLst>
                </a:gridCol>
              </a:tblGrid>
              <a:tr h="772877">
                <a:tc>
                  <a:txBody>
                    <a:bodyPr/>
                    <a:lstStyle/>
                    <a:p>
                      <a:pPr marL="0" marR="0" algn="l">
                        <a:lnSpc>
                          <a:spcPct val="107000"/>
                        </a:lnSpc>
                        <a:spcBef>
                          <a:spcPts val="0"/>
                        </a:spcBef>
                        <a:spcAft>
                          <a:spcPts val="0"/>
                        </a:spcAft>
                      </a:pPr>
                      <a:r>
                        <a:rPr lang="en-US" sz="3200" b="1" kern="0" dirty="0">
                          <a:effectLst/>
                          <a:latin typeface="+mn-lt"/>
                          <a:ea typeface="Calibri" panose="020F0502020204030204" pitchFamily="34" charset="0"/>
                          <a:cs typeface="Times New Roman" panose="02020603050405020304" pitchFamily="18" charset="0"/>
                        </a:rPr>
                        <a:t>Model</a:t>
                      </a:r>
                      <a:endParaRPr lang="en-US" sz="32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3200" b="1" kern="0" dirty="0">
                          <a:effectLst/>
                          <a:latin typeface="+mn-lt"/>
                          <a:ea typeface="Calibri" panose="020F0502020204030204" pitchFamily="34" charset="0"/>
                          <a:cs typeface="Times New Roman" panose="02020603050405020304" pitchFamily="18" charset="0"/>
                        </a:rPr>
                        <a:t>Best Parameters</a:t>
                      </a:r>
                      <a:endParaRPr lang="en-US" sz="32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3200" b="1" kern="0" dirty="0">
                          <a:effectLst/>
                          <a:latin typeface="+mn-lt"/>
                          <a:ea typeface="Calibri" panose="020F0502020204030204" pitchFamily="34" charset="0"/>
                          <a:cs typeface="Times New Roman" panose="02020603050405020304" pitchFamily="18" charset="0"/>
                        </a:rPr>
                        <a:t>Training RMSE</a:t>
                      </a:r>
                      <a:endParaRPr lang="en-US" sz="32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3200" b="1" kern="0" dirty="0">
                          <a:effectLst/>
                          <a:latin typeface="+mn-lt"/>
                          <a:ea typeface="Calibri" panose="020F0502020204030204" pitchFamily="34" charset="0"/>
                          <a:cs typeface="Times New Roman" panose="02020603050405020304" pitchFamily="18" charset="0"/>
                        </a:rPr>
                        <a:t>Test RMSE</a:t>
                      </a:r>
                      <a:endParaRPr lang="en-US" sz="32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3200" b="1" kern="100" dirty="0">
                          <a:effectLst/>
                          <a:latin typeface="+mn-lt"/>
                          <a:ea typeface="Calibri" panose="020F0502020204030204" pitchFamily="34" charset="0"/>
                          <a:cs typeface="Times New Roman" panose="02020603050405020304" pitchFamily="18" charset="0"/>
                        </a:rPr>
                        <a:t>Training MAPE</a:t>
                      </a: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3200" b="1" kern="0" dirty="0">
                          <a:effectLst/>
                          <a:latin typeface="+mn-lt"/>
                          <a:ea typeface="Calibri" panose="020F0502020204030204" pitchFamily="34" charset="0"/>
                          <a:cs typeface="Times New Roman" panose="02020603050405020304" pitchFamily="18" charset="0"/>
                        </a:rPr>
                        <a:t>Test MAPE</a:t>
                      </a:r>
                      <a:endParaRPr lang="en-US" sz="32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extLst>
                  <a:ext uri="{0D108BD9-81ED-4DB2-BD59-A6C34878D82A}">
                    <a16:rowId xmlns:a16="http://schemas.microsoft.com/office/drawing/2014/main" val="2489405156"/>
                  </a:ext>
                </a:extLst>
              </a:tr>
              <a:tr h="1497198">
                <a:tc>
                  <a:txBody>
                    <a:bodyPr/>
                    <a:lstStyle/>
                    <a:p>
                      <a:pPr marL="0" marR="0" algn="l">
                        <a:lnSpc>
                          <a:spcPct val="107000"/>
                        </a:lnSpc>
                        <a:spcBef>
                          <a:spcPts val="0"/>
                        </a:spcBef>
                        <a:spcAft>
                          <a:spcPts val="0"/>
                        </a:spcAft>
                      </a:pPr>
                      <a:r>
                        <a:rPr lang="en-US" sz="3200" b="1" kern="0" dirty="0">
                          <a:effectLst/>
                          <a:latin typeface="+mn-lt"/>
                          <a:ea typeface="Calibri" panose="020F0502020204030204" pitchFamily="34" charset="0"/>
                          <a:cs typeface="Times New Roman" panose="02020603050405020304" pitchFamily="18" charset="0"/>
                        </a:rPr>
                        <a:t>Random Forest</a:t>
                      </a:r>
                      <a:endParaRPr lang="en-US" sz="32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mtry</a:t>
                      </a:r>
                      <a:r>
                        <a:rPr lang="en-US" sz="2800" b="1" kern="0" dirty="0">
                          <a:solidFill>
                            <a:schemeClr val="bg1"/>
                          </a:solidFill>
                          <a:effectLst/>
                          <a:latin typeface="+mn-lt"/>
                          <a:ea typeface="Calibri" panose="020F0502020204030204" pitchFamily="34" charset="0"/>
                          <a:cs typeface="Times New Roman" panose="02020603050405020304" pitchFamily="18" charset="0"/>
                        </a:rPr>
                        <a:t>=50</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splitrule</a:t>
                      </a:r>
                      <a:r>
                        <a:rPr lang="en-US" sz="2800" b="1" kern="0" dirty="0">
                          <a:solidFill>
                            <a:schemeClr val="bg1"/>
                          </a:solidFill>
                          <a:effectLst/>
                          <a:latin typeface="+mn-lt"/>
                          <a:ea typeface="Calibri" panose="020F0502020204030204" pitchFamily="34" charset="0"/>
                          <a:cs typeface="Times New Roman" panose="02020603050405020304" pitchFamily="18" charset="0"/>
                        </a:rPr>
                        <a:t> = variance</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min.node.size</a:t>
                      </a:r>
                      <a:r>
                        <a:rPr lang="en-US" sz="2800" b="1" kern="0" dirty="0">
                          <a:solidFill>
                            <a:schemeClr val="bg1"/>
                          </a:solidFill>
                          <a:effectLst/>
                          <a:latin typeface="+mn-lt"/>
                          <a:ea typeface="Calibri" panose="020F0502020204030204" pitchFamily="34" charset="0"/>
                          <a:cs typeface="Times New Roman" panose="02020603050405020304" pitchFamily="18" charset="0"/>
                        </a:rPr>
                        <a:t>=5</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3.595297</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5.278197	</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600" b="1" kern="100" dirty="0">
                          <a:effectLst/>
                          <a:latin typeface="+mn-lt"/>
                          <a:ea typeface="Calibri" panose="020F0502020204030204" pitchFamily="34" charset="0"/>
                          <a:cs typeface="Times New Roman" panose="02020603050405020304" pitchFamily="18" charset="0"/>
                        </a:rPr>
                        <a:t>7.56%</a:t>
                      </a:r>
                    </a:p>
                  </a:txBody>
                  <a:tcPr marL="68580" marR="68580" marT="0" marB="0"/>
                </a:tc>
                <a:tc>
                  <a:txBody>
                    <a:bodyPr/>
                    <a:lstStyle/>
                    <a:p>
                      <a:pPr marL="0" marR="0" algn="l">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9.18%</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0313897"/>
                  </a:ext>
                </a:extLst>
              </a:tr>
              <a:tr h="2073994">
                <a:tc>
                  <a:txBody>
                    <a:bodyPr/>
                    <a:lstStyle/>
                    <a:p>
                      <a:pPr marL="0" marR="0" algn="l">
                        <a:lnSpc>
                          <a:spcPct val="107000"/>
                        </a:lnSpc>
                        <a:spcBef>
                          <a:spcPts val="0"/>
                        </a:spcBef>
                        <a:spcAft>
                          <a:spcPts val="0"/>
                        </a:spcAft>
                      </a:pPr>
                      <a:r>
                        <a:rPr lang="en-US" sz="3200" b="1" kern="0" dirty="0" err="1">
                          <a:effectLst/>
                          <a:latin typeface="+mn-lt"/>
                          <a:ea typeface="Calibri" panose="020F0502020204030204" pitchFamily="34" charset="0"/>
                          <a:cs typeface="Times New Roman" panose="02020603050405020304" pitchFamily="18" charset="0"/>
                        </a:rPr>
                        <a:t>XGBoost</a:t>
                      </a:r>
                      <a:endParaRPr lang="en-US" sz="32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nrounds</a:t>
                      </a:r>
                      <a:r>
                        <a:rPr lang="en-US" sz="2800" b="1" kern="0" dirty="0">
                          <a:solidFill>
                            <a:schemeClr val="bg1"/>
                          </a:solidFill>
                          <a:effectLst/>
                          <a:latin typeface="+mn-lt"/>
                          <a:ea typeface="Calibri" panose="020F0502020204030204" pitchFamily="34" charset="0"/>
                          <a:cs typeface="Times New Roman" panose="02020603050405020304" pitchFamily="18" charset="0"/>
                        </a:rPr>
                        <a:t>=500</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max_depth</a:t>
                      </a:r>
                      <a:r>
                        <a:rPr lang="en-US" sz="2800" b="1" kern="0" dirty="0">
                          <a:solidFill>
                            <a:schemeClr val="bg1"/>
                          </a:solidFill>
                          <a:effectLst/>
                          <a:latin typeface="+mn-lt"/>
                          <a:ea typeface="Calibri" panose="020F0502020204030204" pitchFamily="34" charset="0"/>
                          <a:cs typeface="Times New Roman" panose="02020603050405020304" pitchFamily="18" charset="0"/>
                        </a:rPr>
                        <a:t>=2</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2800" b="1" kern="0" dirty="0">
                          <a:solidFill>
                            <a:schemeClr val="bg1"/>
                          </a:solidFill>
                          <a:effectLst/>
                          <a:latin typeface="+mn-lt"/>
                          <a:ea typeface="Calibri" panose="020F0502020204030204" pitchFamily="34" charset="0"/>
                          <a:cs typeface="Times New Roman" panose="02020603050405020304" pitchFamily="18" charset="0"/>
                        </a:rPr>
                        <a:t>eta=0.1</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2800" b="1" kern="0" dirty="0">
                          <a:solidFill>
                            <a:schemeClr val="bg1"/>
                          </a:solidFill>
                          <a:effectLst/>
                          <a:latin typeface="+mn-lt"/>
                          <a:ea typeface="Calibri" panose="020F0502020204030204" pitchFamily="34" charset="0"/>
                          <a:cs typeface="Times New Roman" panose="02020603050405020304" pitchFamily="18" charset="0"/>
                        </a:rPr>
                        <a:t>gamma=0.1</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colsample_bytree</a:t>
                      </a:r>
                      <a:r>
                        <a:rPr lang="en-US" sz="2800" b="1" kern="0" dirty="0">
                          <a:solidFill>
                            <a:schemeClr val="bg1"/>
                          </a:solidFill>
                          <a:effectLst/>
                          <a:latin typeface="+mn-lt"/>
                          <a:ea typeface="Calibri" panose="020F0502020204030204" pitchFamily="34" charset="0"/>
                          <a:cs typeface="Times New Roman" panose="02020603050405020304" pitchFamily="18" charset="0"/>
                        </a:rPr>
                        <a:t>=0.6</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min_child</a:t>
                      </a:r>
                      <a:r>
                        <a:rPr lang="en-US" sz="2800" b="1" kern="0" dirty="0">
                          <a:solidFill>
                            <a:schemeClr val="bg1"/>
                          </a:solidFill>
                          <a:effectLst/>
                          <a:latin typeface="+mn-lt"/>
                          <a:ea typeface="Calibri" panose="020F0502020204030204" pitchFamily="34" charset="0"/>
                          <a:cs typeface="Times New Roman" panose="02020603050405020304" pitchFamily="18" charset="0"/>
                        </a:rPr>
                        <a:t>_</a:t>
                      </a:r>
                    </a:p>
                    <a:p>
                      <a:pPr marL="0" marR="0" algn="l">
                        <a:lnSpc>
                          <a:spcPct val="107000"/>
                        </a:lnSpc>
                        <a:spcBef>
                          <a:spcPts val="0"/>
                        </a:spcBef>
                        <a:spcAft>
                          <a:spcPts val="0"/>
                        </a:spcAft>
                      </a:pPr>
                      <a:r>
                        <a:rPr lang="en-US" sz="2800" b="1" kern="0" dirty="0">
                          <a:solidFill>
                            <a:schemeClr val="bg1"/>
                          </a:solidFill>
                          <a:effectLst/>
                          <a:latin typeface="+mn-lt"/>
                          <a:ea typeface="Calibri" panose="020F0502020204030204" pitchFamily="34" charset="0"/>
                          <a:cs typeface="Times New Roman" panose="02020603050405020304" pitchFamily="18" charset="0"/>
                        </a:rPr>
                        <a:t>weight=1</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2800" b="1" kern="0" dirty="0">
                          <a:solidFill>
                            <a:schemeClr val="bg1"/>
                          </a:solidFill>
                          <a:effectLst/>
                          <a:latin typeface="+mn-lt"/>
                          <a:ea typeface="Calibri" panose="020F0502020204030204" pitchFamily="34" charset="0"/>
                          <a:cs typeface="Times New Roman" panose="02020603050405020304" pitchFamily="18" charset="0"/>
                        </a:rPr>
                        <a:t>subsample=0.5</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2.799788</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5.520246</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600" b="1" kern="100" dirty="0">
                          <a:effectLst/>
                          <a:latin typeface="+mn-lt"/>
                          <a:ea typeface="Calibri" panose="020F0502020204030204" pitchFamily="34" charset="0"/>
                          <a:cs typeface="Times New Roman" panose="02020603050405020304" pitchFamily="18" charset="0"/>
                        </a:rPr>
                        <a:t>5.58%</a:t>
                      </a:r>
                    </a:p>
                  </a:txBody>
                  <a:tcPr marL="68580" marR="68580" marT="0" marB="0"/>
                </a:tc>
                <a:tc>
                  <a:txBody>
                    <a:bodyPr/>
                    <a:lstStyle/>
                    <a:p>
                      <a:pPr marL="0" marR="0" algn="l">
                        <a:lnSpc>
                          <a:spcPct val="107000"/>
                        </a:lnSpc>
                        <a:spcBef>
                          <a:spcPts val="0"/>
                        </a:spcBef>
                        <a:spcAft>
                          <a:spcPts val="0"/>
                        </a:spcAft>
                      </a:pPr>
                      <a:r>
                        <a:rPr lang="en-US" sz="3600" b="1" kern="0" dirty="0">
                          <a:effectLst/>
                          <a:latin typeface="+mn-lt"/>
                          <a:ea typeface="Calibri" panose="020F0502020204030204" pitchFamily="34" charset="0"/>
                          <a:cs typeface="Times New Roman" panose="02020603050405020304" pitchFamily="18" charset="0"/>
                        </a:rPr>
                        <a:t>9.57%</a:t>
                      </a:r>
                      <a:endParaRPr lang="en-US" sz="36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8227952"/>
                  </a:ext>
                </a:extLst>
              </a:tr>
            </a:tbl>
          </a:graphicData>
        </a:graphic>
      </p:graphicFrame>
      <p:sp>
        <p:nvSpPr>
          <p:cNvPr id="9" name="Rectangle 8">
            <a:extLst>
              <a:ext uri="{FF2B5EF4-FFF2-40B4-BE49-F238E27FC236}">
                <a16:creationId xmlns:a16="http://schemas.microsoft.com/office/drawing/2014/main" id="{C332380C-CB5E-4BC6-AC82-9CACEBEBDD1B}"/>
              </a:ext>
            </a:extLst>
          </p:cNvPr>
          <p:cNvSpPr/>
          <p:nvPr/>
        </p:nvSpPr>
        <p:spPr>
          <a:xfrm>
            <a:off x="6858000" y="3169053"/>
            <a:ext cx="10096500"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D45BE8-07BB-4367-804E-369F5E376B44}"/>
              </a:ext>
            </a:extLst>
          </p:cNvPr>
          <p:cNvSpPr txBox="1"/>
          <p:nvPr/>
        </p:nvSpPr>
        <p:spPr>
          <a:xfrm>
            <a:off x="925833" y="8594453"/>
            <a:ext cx="16333467" cy="830997"/>
          </a:xfrm>
          <a:prstGeom prst="rect">
            <a:avLst/>
          </a:prstGeom>
          <a:noFill/>
        </p:spPr>
        <p:txBody>
          <a:bodyPr wrap="square" rtlCol="0">
            <a:spAutoFit/>
          </a:bodyPr>
          <a:lstStyle/>
          <a:p>
            <a:pPr algn="ctr"/>
            <a:r>
              <a:rPr lang="en-US" sz="2400" kern="0" dirty="0">
                <a:solidFill>
                  <a:schemeClr val="bg1"/>
                </a:solidFill>
                <a:effectLst/>
                <a:latin typeface="DM Sans" panose="020B0604020202020204" charset="0"/>
                <a:ea typeface="Calibri" panose="020F0502020204030204" pitchFamily="34" charset="0"/>
              </a:rPr>
              <a:t>Both techniques suggest that prediction accuracy has increased but comparatively the random forest model with all the features shows better results with both less Test RMSE and Test MAPE and comparatively less overfitting.</a:t>
            </a:r>
            <a:endParaRPr lang="en-US" sz="2400" dirty="0">
              <a:solidFill>
                <a:schemeClr val="bg1"/>
              </a:solidFill>
              <a:latin typeface="DM Sans" panose="020B0604020202020204" charset="0"/>
            </a:endParaRPr>
          </a:p>
        </p:txBody>
      </p:sp>
    </p:spTree>
    <p:extLst>
      <p:ext uri="{BB962C8B-B14F-4D97-AF65-F5344CB8AC3E}">
        <p14:creationId xmlns:p14="http://schemas.microsoft.com/office/powerpoint/2010/main" val="162039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915400" y="1835316"/>
            <a:ext cx="9364105" cy="8451684"/>
            <a:chOff x="0" y="0"/>
            <a:chExt cx="3090282" cy="3131820"/>
          </a:xfrm>
          <a:solidFill>
            <a:schemeClr val="tx2">
              <a:lumMod val="75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495300"/>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22967" y="8702265"/>
            <a:ext cx="1851667" cy="2156235"/>
          </a:xfrm>
          <a:prstGeom prst="rect">
            <a:avLst/>
          </a:prstGeom>
        </p:spPr>
      </p:pic>
      <p:sp>
        <p:nvSpPr>
          <p:cNvPr id="8" name="TextBox 8"/>
          <p:cNvSpPr txBox="1"/>
          <p:nvPr/>
        </p:nvSpPr>
        <p:spPr>
          <a:xfrm>
            <a:off x="3900738" y="144804"/>
            <a:ext cx="10486524" cy="1295226"/>
          </a:xfrm>
          <a:prstGeom prst="rect">
            <a:avLst/>
          </a:prstGeom>
        </p:spPr>
        <p:txBody>
          <a:bodyPr wrap="square" lIns="0" tIns="0" rIns="0" bIns="0" rtlCol="0" anchor="t">
            <a:spAutoFit/>
          </a:bodyPr>
          <a:lstStyle/>
          <a:p>
            <a:pPr>
              <a:lnSpc>
                <a:spcPts val="10071"/>
              </a:lnSpc>
            </a:pPr>
            <a:r>
              <a:rPr lang="en-US" sz="7000" dirty="0">
                <a:latin typeface="DM Serif Display" pitchFamily="2" charset="0"/>
              </a:rPr>
              <a:t>Variable </a:t>
            </a:r>
            <a:r>
              <a:rPr lang="en-US" sz="7000" dirty="0">
                <a:latin typeface="Brittany" panose="020B0604020202020204" charset="0"/>
              </a:rPr>
              <a:t>Importance</a:t>
            </a:r>
            <a:r>
              <a:rPr lang="en-US" sz="7000" dirty="0">
                <a:latin typeface="DM Serif Display" pitchFamily="2" charset="0"/>
              </a:rPr>
              <a:t> plots</a:t>
            </a:r>
          </a:p>
        </p:txBody>
      </p:sp>
      <p:pic>
        <p:nvPicPr>
          <p:cNvPr id="5" name="Picture 4">
            <a:extLst>
              <a:ext uri="{FF2B5EF4-FFF2-40B4-BE49-F238E27FC236}">
                <a16:creationId xmlns:a16="http://schemas.microsoft.com/office/drawing/2014/main" id="{15EDC269-D31B-3E5C-20FE-C43DF0B6F39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512" y="2056220"/>
            <a:ext cx="8087488" cy="7049679"/>
          </a:xfrm>
          <a:prstGeom prst="rect">
            <a:avLst/>
          </a:prstGeom>
          <a:noFill/>
        </p:spPr>
      </p:pic>
      <p:sp>
        <p:nvSpPr>
          <p:cNvPr id="10" name="TextBox 10">
            <a:extLst>
              <a:ext uri="{FF2B5EF4-FFF2-40B4-BE49-F238E27FC236}">
                <a16:creationId xmlns:a16="http://schemas.microsoft.com/office/drawing/2014/main" id="{022368AE-7AF5-181A-65A3-84928DEB5057}"/>
              </a:ext>
            </a:extLst>
          </p:cNvPr>
          <p:cNvSpPr txBox="1"/>
          <p:nvPr/>
        </p:nvSpPr>
        <p:spPr>
          <a:xfrm>
            <a:off x="1040990" y="9299257"/>
            <a:ext cx="6273370" cy="492443"/>
          </a:xfrm>
          <a:prstGeom prst="rect">
            <a:avLst/>
          </a:prstGeom>
        </p:spPr>
        <p:txBody>
          <a:bodyPr lIns="0" tIns="0" rIns="0" bIns="0" rtlCol="0" anchor="t">
            <a:spAutoFit/>
          </a:bodyPr>
          <a:lstStyle/>
          <a:p>
            <a:pPr algn="ctr"/>
            <a:r>
              <a:rPr lang="en-US" sz="3200" b="1" dirty="0">
                <a:latin typeface="DM Sans" pitchFamily="2" charset="0"/>
              </a:rPr>
              <a:t>Random Forest</a:t>
            </a:r>
          </a:p>
        </p:txBody>
      </p:sp>
      <p:pic>
        <p:nvPicPr>
          <p:cNvPr id="11" name="Picture 10">
            <a:extLst>
              <a:ext uri="{FF2B5EF4-FFF2-40B4-BE49-F238E27FC236}">
                <a16:creationId xmlns:a16="http://schemas.microsoft.com/office/drawing/2014/main" id="{F84F18CB-E57C-D392-C158-5C7088006EE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6799" y="2056221"/>
            <a:ext cx="8569906" cy="7049677"/>
          </a:xfrm>
          <a:prstGeom prst="rect">
            <a:avLst/>
          </a:prstGeom>
          <a:noFill/>
        </p:spPr>
      </p:pic>
      <p:sp>
        <p:nvSpPr>
          <p:cNvPr id="12" name="TextBox 10">
            <a:extLst>
              <a:ext uri="{FF2B5EF4-FFF2-40B4-BE49-F238E27FC236}">
                <a16:creationId xmlns:a16="http://schemas.microsoft.com/office/drawing/2014/main" id="{10F6D1FE-A5D0-76B7-0F7C-D03FF4631628}"/>
              </a:ext>
            </a:extLst>
          </p:cNvPr>
          <p:cNvSpPr txBox="1"/>
          <p:nvPr/>
        </p:nvSpPr>
        <p:spPr>
          <a:xfrm>
            <a:off x="10575067" y="9299257"/>
            <a:ext cx="6273370" cy="492443"/>
          </a:xfrm>
          <a:prstGeom prst="rect">
            <a:avLst/>
          </a:prstGeom>
        </p:spPr>
        <p:txBody>
          <a:bodyPr lIns="0" tIns="0" rIns="0" bIns="0" rtlCol="0" anchor="t">
            <a:spAutoFit/>
          </a:bodyPr>
          <a:lstStyle/>
          <a:p>
            <a:pPr algn="ctr"/>
            <a:r>
              <a:rPr lang="en-US" sz="3200" b="1" dirty="0">
                <a:solidFill>
                  <a:schemeClr val="bg1"/>
                </a:solidFill>
                <a:latin typeface="DM Sans" pitchFamily="2" charset="0"/>
              </a:rPr>
              <a:t>XGBoost Model</a:t>
            </a:r>
          </a:p>
        </p:txBody>
      </p:sp>
    </p:spTree>
    <p:extLst>
      <p:ext uri="{BB962C8B-B14F-4D97-AF65-F5344CB8AC3E}">
        <p14:creationId xmlns:p14="http://schemas.microsoft.com/office/powerpoint/2010/main" val="64204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606181" y="1551625"/>
            <a:ext cx="11683700" cy="7659645"/>
            <a:chOff x="0" y="0"/>
            <a:chExt cx="3952264" cy="2039288"/>
          </a:xfrm>
        </p:grpSpPr>
        <p:sp>
          <p:nvSpPr>
            <p:cNvPr id="3" name="Freeform 3"/>
            <p:cNvSpPr/>
            <p:nvPr/>
          </p:nvSpPr>
          <p:spPr>
            <a:xfrm>
              <a:off x="0" y="0"/>
              <a:ext cx="3952264" cy="2039288"/>
            </a:xfrm>
            <a:custGeom>
              <a:avLst/>
              <a:gdLst/>
              <a:ahLst/>
              <a:cxnLst/>
              <a:rect l="l" t="t" r="r" b="b"/>
              <a:pathLst>
                <a:path w="3952264" h="2039288">
                  <a:moveTo>
                    <a:pt x="0" y="0"/>
                  </a:moveTo>
                  <a:lnTo>
                    <a:pt x="3952264" y="0"/>
                  </a:lnTo>
                  <a:lnTo>
                    <a:pt x="3952264" y="2039288"/>
                  </a:lnTo>
                  <a:lnTo>
                    <a:pt x="0" y="2039288"/>
                  </a:lnTo>
                  <a:close/>
                </a:path>
              </a:pathLst>
            </a:custGeom>
            <a:solidFill>
              <a:srgbClr val="FFFFFF"/>
            </a:solidFill>
          </p:spPr>
        </p:sp>
      </p:grpSp>
      <p:grpSp>
        <p:nvGrpSpPr>
          <p:cNvPr id="6" name="Group 6"/>
          <p:cNvGrpSpPr/>
          <p:nvPr/>
        </p:nvGrpSpPr>
        <p:grpSpPr>
          <a:xfrm>
            <a:off x="9104999" y="1298650"/>
            <a:ext cx="7659645" cy="812246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2" name="TextBox 12"/>
          <p:cNvSpPr txBox="1"/>
          <p:nvPr/>
        </p:nvSpPr>
        <p:spPr>
          <a:xfrm>
            <a:off x="1752600" y="4020601"/>
            <a:ext cx="8058502" cy="4861908"/>
          </a:xfrm>
          <a:prstGeom prst="rect">
            <a:avLst/>
          </a:prstGeom>
        </p:spPr>
        <p:txBody>
          <a:bodyPr wrap="square" lIns="0" tIns="0" rIns="0" bIns="0" rtlCol="0" anchor="t">
            <a:spAutoFit/>
          </a:bodyPr>
          <a:lstStyle/>
          <a:p>
            <a:pPr algn="ctr">
              <a:lnSpc>
                <a:spcPts val="4199"/>
              </a:lnSpc>
            </a:pPr>
            <a:r>
              <a:rPr lang="en-US" sz="3200" b="1" spc="119" dirty="0">
                <a:solidFill>
                  <a:srgbClr val="070707"/>
                </a:solidFill>
                <a:latin typeface="DM Sans" panose="020B0604020202020204" charset="0"/>
                <a:ea typeface="Ebrima" panose="02000000000000000000" pitchFamily="2" charset="0"/>
                <a:cs typeface="Poppins Light" panose="00000400000000000000" pitchFamily="2" charset="0"/>
              </a:rPr>
              <a:t>Toronto Transit Commission bus system </a:t>
            </a:r>
            <a:r>
              <a:rPr lang="en-US" sz="3200" spc="119" dirty="0">
                <a:solidFill>
                  <a:srgbClr val="070707"/>
                </a:solidFill>
                <a:latin typeface="DM Sans" panose="020B0604020202020204" charset="0"/>
                <a:ea typeface="Ebrima" panose="02000000000000000000" pitchFamily="2" charset="0"/>
                <a:cs typeface="Poppins Light" panose="00000400000000000000" pitchFamily="2" charset="0"/>
              </a:rPr>
              <a:t>carry over 264 million riders in 192 bus routes (including 28 night bus routes) and contains buses travelling 143 million kilometers in the year</a:t>
            </a:r>
          </a:p>
          <a:p>
            <a:pPr algn="ctr">
              <a:lnSpc>
                <a:spcPts val="4199"/>
              </a:lnSpc>
            </a:pPr>
            <a:r>
              <a:rPr lang="en-US" sz="3200" b="1" spc="119" dirty="0">
                <a:solidFill>
                  <a:srgbClr val="070707"/>
                </a:solidFill>
                <a:latin typeface="DM Sans" panose="020B0604020202020204" charset="0"/>
                <a:ea typeface="Ebrima" panose="02000000000000000000" pitchFamily="2" charset="0"/>
                <a:cs typeface="Poppins Light" panose="00000400000000000000" pitchFamily="2" charset="0"/>
              </a:rPr>
              <a:t>Also this dataset contains data on delay cases reported during the first 6 months of 2022 in Toronto, Canada.</a:t>
            </a:r>
          </a:p>
          <a:p>
            <a:pPr>
              <a:lnSpc>
                <a:spcPts val="4756"/>
              </a:lnSpc>
            </a:pPr>
            <a:endParaRPr lang="en-US" sz="2700" dirty="0">
              <a:solidFill>
                <a:srgbClr val="737373"/>
              </a:solidFill>
              <a:ea typeface="Ebrima" panose="02000000000000000000" pitchFamily="2" charset="0"/>
              <a:cs typeface="Poppins Light" panose="00000400000000000000" pitchFamily="2" charset="0"/>
            </a:endParaRP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517935"/>
            <a:ext cx="1851667" cy="2156235"/>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664012"/>
            <a:ext cx="1851667" cy="2156235"/>
          </a:xfrm>
          <a:prstGeom prst="rect">
            <a:avLst/>
          </a:prstGeom>
        </p:spPr>
      </p:pic>
      <p:sp>
        <p:nvSpPr>
          <p:cNvPr id="15" name="TextBox 15"/>
          <p:cNvSpPr txBox="1"/>
          <p:nvPr/>
        </p:nvSpPr>
        <p:spPr>
          <a:xfrm>
            <a:off x="1406302" y="2067968"/>
            <a:ext cx="10178420" cy="1436291"/>
          </a:xfrm>
          <a:prstGeom prst="rect">
            <a:avLst/>
          </a:prstGeom>
        </p:spPr>
        <p:txBody>
          <a:bodyPr wrap="square" lIns="0" tIns="0" rIns="0" bIns="0" rtlCol="0" anchor="t">
            <a:spAutoFit/>
          </a:bodyPr>
          <a:lstStyle/>
          <a:p>
            <a:pPr>
              <a:lnSpc>
                <a:spcPts val="11177"/>
              </a:lnSpc>
            </a:pPr>
            <a:r>
              <a:rPr lang="en-US" sz="8800" dirty="0">
                <a:latin typeface="Brittany"/>
              </a:rPr>
              <a:t>Introduction to the dataset</a:t>
            </a:r>
          </a:p>
        </p:txBody>
      </p:sp>
      <p:grpSp>
        <p:nvGrpSpPr>
          <p:cNvPr id="16" name="Group 5">
            <a:extLst>
              <a:ext uri="{FF2B5EF4-FFF2-40B4-BE49-F238E27FC236}">
                <a16:creationId xmlns:a16="http://schemas.microsoft.com/office/drawing/2014/main" id="{65F8BED6-F9E0-E6A6-80B9-EE41B1B16115}"/>
              </a:ext>
            </a:extLst>
          </p:cNvPr>
          <p:cNvGrpSpPr/>
          <p:nvPr/>
        </p:nvGrpSpPr>
        <p:grpSpPr>
          <a:xfrm>
            <a:off x="10140658" y="1638300"/>
            <a:ext cx="6100075" cy="6965162"/>
            <a:chOff x="0" y="0"/>
            <a:chExt cx="10654382" cy="9263209"/>
          </a:xfrm>
        </p:grpSpPr>
        <p:pic>
          <p:nvPicPr>
            <p:cNvPr id="17" name="Picture 6">
              <a:extLst>
                <a:ext uri="{FF2B5EF4-FFF2-40B4-BE49-F238E27FC236}">
                  <a16:creationId xmlns:a16="http://schemas.microsoft.com/office/drawing/2014/main" id="{45111533-0379-5567-FEF4-C6079FB69790}"/>
                </a:ext>
              </a:extLst>
            </p:cNvPr>
            <p:cNvPicPr>
              <a:picLocks noChangeAspect="1"/>
            </p:cNvPicPr>
            <p:nvPr/>
          </p:nvPicPr>
          <p:blipFill>
            <a:blip r:embed="rId4"/>
            <a:srcRect t="7648" b="5409"/>
            <a:stretch>
              <a:fillRect/>
            </a:stretch>
          </p:blipFill>
          <p:spPr>
            <a:xfrm>
              <a:off x="0" y="0"/>
              <a:ext cx="10654382" cy="92632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359661" y="3543300"/>
            <a:ext cx="7911211" cy="7911211"/>
            <a:chOff x="0" y="0"/>
            <a:chExt cx="2787650" cy="2787650"/>
          </a:xfrm>
          <a:solidFill>
            <a:schemeClr val="tx2">
              <a:lumMod val="75000"/>
            </a:schemeClr>
          </a:solidFill>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grp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419100"/>
            <a:ext cx="1851667" cy="2156235"/>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400" y="8724900"/>
            <a:ext cx="1851667" cy="2156235"/>
          </a:xfrm>
          <a:prstGeom prst="rect">
            <a:avLst/>
          </a:prstGeom>
        </p:spPr>
      </p:pic>
      <p:sp>
        <p:nvSpPr>
          <p:cNvPr id="16" name="TextBox 16"/>
          <p:cNvSpPr txBox="1"/>
          <p:nvPr/>
        </p:nvSpPr>
        <p:spPr>
          <a:xfrm>
            <a:off x="1676400" y="419100"/>
            <a:ext cx="14560174" cy="1446550"/>
          </a:xfrm>
          <a:prstGeom prst="rect">
            <a:avLst/>
          </a:prstGeom>
        </p:spPr>
        <p:txBody>
          <a:bodyPr wrap="square" lIns="0" tIns="0" rIns="0" bIns="0" rtlCol="0" anchor="t">
            <a:spAutoFit/>
          </a:bodyPr>
          <a:lstStyle/>
          <a:p>
            <a:pPr>
              <a:lnSpc>
                <a:spcPts val="11177"/>
              </a:lnSpc>
            </a:pPr>
            <a:r>
              <a:rPr lang="en-US" sz="8000" dirty="0">
                <a:latin typeface="Brittany"/>
              </a:rPr>
              <a:t>Comparison…</a:t>
            </a:r>
          </a:p>
        </p:txBody>
      </p:sp>
      <p:graphicFrame>
        <p:nvGraphicFramePr>
          <p:cNvPr id="6" name="Table 6">
            <a:extLst>
              <a:ext uri="{FF2B5EF4-FFF2-40B4-BE49-F238E27FC236}">
                <a16:creationId xmlns:a16="http://schemas.microsoft.com/office/drawing/2014/main" id="{3D2B04DD-52FB-4651-A05D-C97C2940ED7B}"/>
              </a:ext>
            </a:extLst>
          </p:cNvPr>
          <p:cNvGraphicFramePr>
            <a:graphicFrameLocks noGrp="1"/>
          </p:cNvGraphicFramePr>
          <p:nvPr>
            <p:extLst>
              <p:ext uri="{D42A27DB-BD31-4B8C-83A1-F6EECF244321}">
                <p14:modId xmlns:p14="http://schemas.microsoft.com/office/powerpoint/2010/main" val="435870675"/>
              </p:ext>
            </p:extLst>
          </p:nvPr>
        </p:nvGraphicFramePr>
        <p:xfrm>
          <a:off x="419100" y="2422396"/>
          <a:ext cx="17449800" cy="4229927"/>
        </p:xfrm>
        <a:graphic>
          <a:graphicData uri="http://schemas.openxmlformats.org/drawingml/2006/table">
            <a:tbl>
              <a:tblPr firstRow="1" bandRow="1">
                <a:tableStyleId>{5202B0CA-FC54-4496-8BCA-5EF66A818D29}</a:tableStyleId>
              </a:tblPr>
              <a:tblGrid>
                <a:gridCol w="1733163">
                  <a:extLst>
                    <a:ext uri="{9D8B030D-6E8A-4147-A177-3AD203B41FA5}">
                      <a16:colId xmlns:a16="http://schemas.microsoft.com/office/drawing/2014/main" val="2748001387"/>
                    </a:ext>
                  </a:extLst>
                </a:gridCol>
                <a:gridCol w="2045459">
                  <a:extLst>
                    <a:ext uri="{9D8B030D-6E8A-4147-A177-3AD203B41FA5}">
                      <a16:colId xmlns:a16="http://schemas.microsoft.com/office/drawing/2014/main" val="2982528137"/>
                    </a:ext>
                  </a:extLst>
                </a:gridCol>
                <a:gridCol w="2164978">
                  <a:extLst>
                    <a:ext uri="{9D8B030D-6E8A-4147-A177-3AD203B41FA5}">
                      <a16:colId xmlns:a16="http://schemas.microsoft.com/office/drawing/2014/main" val="2663312327"/>
                    </a:ext>
                  </a:extLst>
                </a:gridCol>
                <a:gridCol w="1577632">
                  <a:extLst>
                    <a:ext uri="{9D8B030D-6E8A-4147-A177-3AD203B41FA5}">
                      <a16:colId xmlns:a16="http://schemas.microsoft.com/office/drawing/2014/main" val="1830611418"/>
                    </a:ext>
                  </a:extLst>
                </a:gridCol>
                <a:gridCol w="2054187">
                  <a:extLst>
                    <a:ext uri="{9D8B030D-6E8A-4147-A177-3AD203B41FA5}">
                      <a16:colId xmlns:a16="http://schemas.microsoft.com/office/drawing/2014/main" val="2127121627"/>
                    </a:ext>
                  </a:extLst>
                </a:gridCol>
                <a:gridCol w="2006981">
                  <a:extLst>
                    <a:ext uri="{9D8B030D-6E8A-4147-A177-3AD203B41FA5}">
                      <a16:colId xmlns:a16="http://schemas.microsoft.com/office/drawing/2014/main" val="4204174670"/>
                    </a:ext>
                  </a:extLst>
                </a:gridCol>
                <a:gridCol w="2209800">
                  <a:extLst>
                    <a:ext uri="{9D8B030D-6E8A-4147-A177-3AD203B41FA5}">
                      <a16:colId xmlns:a16="http://schemas.microsoft.com/office/drawing/2014/main" val="97528422"/>
                    </a:ext>
                  </a:extLst>
                </a:gridCol>
                <a:gridCol w="1689004">
                  <a:extLst>
                    <a:ext uri="{9D8B030D-6E8A-4147-A177-3AD203B41FA5}">
                      <a16:colId xmlns:a16="http://schemas.microsoft.com/office/drawing/2014/main" val="990514107"/>
                    </a:ext>
                  </a:extLst>
                </a:gridCol>
                <a:gridCol w="1968596">
                  <a:extLst>
                    <a:ext uri="{9D8B030D-6E8A-4147-A177-3AD203B41FA5}">
                      <a16:colId xmlns:a16="http://schemas.microsoft.com/office/drawing/2014/main" val="3623197673"/>
                    </a:ext>
                  </a:extLst>
                </a:gridCol>
              </a:tblGrid>
              <a:tr h="1084084">
                <a:tc>
                  <a:txBody>
                    <a:bodyPr/>
                    <a:lstStyle/>
                    <a:p>
                      <a:endParaRPr lang="en-US" dirty="0">
                        <a:latin typeface="+mn-lt"/>
                      </a:endParaRPr>
                    </a:p>
                  </a:txBody>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mn-lt"/>
                        </a:rPr>
                        <a:t>With all the features</a:t>
                      </a:r>
                      <a:endParaRPr kumimoji="0" lang="en-US" sz="44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endParaRPr>
                    </a:p>
                  </a:txBody>
                  <a:tcPr/>
                </a:tc>
                <a:tc hMerge="1">
                  <a:txBody>
                    <a:bodyPr/>
                    <a:lstStyle/>
                    <a:p>
                      <a:pPr algn="ctr"/>
                      <a:endParaRPr lang="en-US" sz="44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4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800" dirty="0">
                        <a:latin typeface="Times New Roman" panose="02020603050405020304" pitchFamily="18" charset="0"/>
                        <a:cs typeface="Times New Roman" panose="02020603050405020304" pitchFamily="18" charset="0"/>
                      </a:endParaRPr>
                    </a:p>
                  </a:txBody>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u="none" strike="noStrike" kern="1200" cap="none" spc="0" normalizeH="0" baseline="0" noProof="0" dirty="0">
                          <a:ln>
                            <a:noFill/>
                          </a:ln>
                          <a:effectLst/>
                          <a:uLnTx/>
                          <a:uFillTx/>
                          <a:latin typeface="+mn-lt"/>
                        </a:rPr>
                        <a:t>With important features</a:t>
                      </a:r>
                      <a:endParaRPr kumimoji="0" lang="en-US" sz="44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522183552"/>
                  </a:ext>
                </a:extLst>
              </a:tr>
              <a:tr h="755651">
                <a:tc>
                  <a:txBody>
                    <a:bodyPr/>
                    <a:lstStyle/>
                    <a:p>
                      <a:pPr marL="0" marR="0" algn="l">
                        <a:lnSpc>
                          <a:spcPct val="107000"/>
                        </a:lnSpc>
                        <a:spcBef>
                          <a:spcPts val="0"/>
                        </a:spcBef>
                        <a:spcAft>
                          <a:spcPts val="0"/>
                        </a:spcAft>
                      </a:pPr>
                      <a:r>
                        <a:rPr lang="en-US" sz="2800" b="1" kern="0" dirty="0">
                          <a:effectLst/>
                          <a:latin typeface="+mn-lt"/>
                        </a:rPr>
                        <a:t>Model</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0" dirty="0">
                          <a:effectLst/>
                          <a:latin typeface="+mn-lt"/>
                        </a:rPr>
                        <a:t>Training RMSE</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0" dirty="0">
                          <a:effectLst/>
                          <a:latin typeface="+mn-lt"/>
                        </a:rPr>
                        <a:t>Test RMSE</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100" dirty="0">
                          <a:effectLst/>
                          <a:latin typeface="+mn-lt"/>
                        </a:rPr>
                        <a:t>Training MAPE</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0" dirty="0">
                          <a:effectLst/>
                          <a:latin typeface="+mn-lt"/>
                        </a:rPr>
                        <a:t>Test MAPE</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r>
                        <a:rPr lang="en-US" sz="2800" b="1" kern="0" dirty="0">
                          <a:effectLst/>
                          <a:latin typeface="+mn-lt"/>
                        </a:rPr>
                        <a:t>Training RMSE</a:t>
                      </a:r>
                      <a:endParaRPr lang="en-US" b="1" dirty="0">
                        <a:latin typeface="+mn-lt"/>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800" b="1" kern="0" dirty="0">
                          <a:effectLst/>
                          <a:latin typeface="+mn-lt"/>
                        </a:rPr>
                        <a:t>Test RMSE</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100" dirty="0">
                          <a:effectLst/>
                          <a:latin typeface="+mn-lt"/>
                        </a:rPr>
                        <a:t>Training MAPE</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0" dirty="0">
                          <a:effectLst/>
                          <a:latin typeface="+mn-lt"/>
                        </a:rPr>
                        <a:t>Test MAPE</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4538957"/>
                  </a:ext>
                </a:extLst>
              </a:tr>
              <a:tr h="1304978">
                <a:tc>
                  <a:txBody>
                    <a:bodyPr/>
                    <a:lstStyle/>
                    <a:p>
                      <a:pPr marL="0" marR="0" algn="l">
                        <a:lnSpc>
                          <a:spcPct val="107000"/>
                        </a:lnSpc>
                        <a:spcBef>
                          <a:spcPts val="0"/>
                        </a:spcBef>
                        <a:spcAft>
                          <a:spcPts val="0"/>
                        </a:spcAft>
                      </a:pPr>
                      <a:r>
                        <a:rPr lang="en-US" sz="2800" b="1" kern="0">
                          <a:effectLst/>
                          <a:latin typeface="+mn-lt"/>
                        </a:rPr>
                        <a:t>Random Forest</a:t>
                      </a:r>
                      <a:endParaRPr lang="en-US" sz="2800" b="1"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0" dirty="0">
                          <a:effectLst/>
                          <a:latin typeface="+mn-lt"/>
                        </a:rPr>
                        <a:t>3.595297</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0">
                          <a:effectLst/>
                          <a:latin typeface="+mn-lt"/>
                        </a:rPr>
                        <a:t>5.278197	</a:t>
                      </a:r>
                      <a:endParaRPr lang="en-US" sz="3200" b="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100" dirty="0">
                          <a:effectLst/>
                          <a:latin typeface="+mn-lt"/>
                        </a:rPr>
                        <a:t>7.56%</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0" dirty="0">
                          <a:effectLst/>
                          <a:latin typeface="+mn-lt"/>
                        </a:rPr>
                        <a:t>9.18%</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r>
                        <a:rPr lang="en-US" sz="3200" b="0" kern="0">
                          <a:effectLst/>
                          <a:latin typeface="+mn-lt"/>
                        </a:rPr>
                        <a:t>3.746567</a:t>
                      </a:r>
                      <a:endParaRPr lang="en-US" b="0">
                        <a:latin typeface="+mn-lt"/>
                      </a:endParaRPr>
                    </a:p>
                  </a:txBody>
                  <a:tcPr marL="68580" marR="68580" marT="0" marB="0"/>
                </a:tc>
                <a:tc>
                  <a:txBody>
                    <a:bodyPr/>
                    <a:lstStyle/>
                    <a:p>
                      <a:pPr marL="0" marR="0" algn="l">
                        <a:lnSpc>
                          <a:spcPct val="107000"/>
                        </a:lnSpc>
                        <a:spcBef>
                          <a:spcPts val="0"/>
                        </a:spcBef>
                        <a:spcAft>
                          <a:spcPts val="0"/>
                        </a:spcAft>
                      </a:pPr>
                      <a:r>
                        <a:rPr lang="en-US" sz="3200" b="0" kern="0" dirty="0">
                          <a:effectLst/>
                          <a:latin typeface="+mn-lt"/>
                        </a:rPr>
                        <a:t>6.524895</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100" dirty="0">
                          <a:effectLst/>
                          <a:latin typeface="+mn-lt"/>
                          <a:ea typeface="Calibri" panose="020F0502020204030204" pitchFamily="34" charset="0"/>
                          <a:cs typeface="Times New Roman" panose="02020603050405020304" pitchFamily="18" charset="0"/>
                        </a:rPr>
                        <a:t>8.01%</a:t>
                      </a:r>
                    </a:p>
                  </a:txBody>
                  <a:tcPr marL="68580" marR="68580" marT="0" marB="0"/>
                </a:tc>
                <a:tc>
                  <a:txBody>
                    <a:bodyPr/>
                    <a:lstStyle/>
                    <a:p>
                      <a:pPr marL="0" marR="0" algn="l">
                        <a:lnSpc>
                          <a:spcPct val="107000"/>
                        </a:lnSpc>
                        <a:spcBef>
                          <a:spcPts val="0"/>
                        </a:spcBef>
                        <a:spcAft>
                          <a:spcPts val="0"/>
                        </a:spcAft>
                      </a:pPr>
                      <a:r>
                        <a:rPr lang="en-US" sz="3200" b="0" kern="0" dirty="0">
                          <a:effectLst/>
                          <a:latin typeface="+mn-lt"/>
                        </a:rPr>
                        <a:t>14.75%</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3331816"/>
                  </a:ext>
                </a:extLst>
              </a:tr>
              <a:tr h="947991">
                <a:tc>
                  <a:txBody>
                    <a:bodyPr/>
                    <a:lstStyle/>
                    <a:p>
                      <a:pPr marL="0" marR="0" algn="l">
                        <a:lnSpc>
                          <a:spcPct val="107000"/>
                        </a:lnSpc>
                        <a:spcBef>
                          <a:spcPts val="0"/>
                        </a:spcBef>
                        <a:spcAft>
                          <a:spcPts val="0"/>
                        </a:spcAft>
                      </a:pPr>
                      <a:r>
                        <a:rPr lang="en-US" sz="2800" b="1" kern="0" dirty="0">
                          <a:effectLst/>
                          <a:latin typeface="+mn-lt"/>
                        </a:rPr>
                        <a:t>XGBoost</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0" dirty="0">
                          <a:effectLst/>
                          <a:latin typeface="+mn-lt"/>
                        </a:rPr>
                        <a:t>2.799788</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0" dirty="0">
                          <a:effectLst/>
                          <a:latin typeface="+mn-lt"/>
                        </a:rPr>
                        <a:t>5.520246</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100" dirty="0">
                          <a:effectLst/>
                          <a:latin typeface="+mn-lt"/>
                        </a:rPr>
                        <a:t>5.58%</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0" dirty="0">
                          <a:effectLst/>
                          <a:latin typeface="+mn-lt"/>
                        </a:rPr>
                        <a:t>9.57%</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r>
                        <a:rPr lang="en-US" sz="3200" b="0" kern="0" dirty="0">
                          <a:effectLst/>
                          <a:latin typeface="+mn-lt"/>
                        </a:rPr>
                        <a:t>3.868539</a:t>
                      </a:r>
                      <a:endParaRPr lang="en-US" b="0" dirty="0">
                        <a:latin typeface="+mn-lt"/>
                      </a:endParaRPr>
                    </a:p>
                  </a:txBody>
                  <a:tcPr marL="68580" marR="68580" marT="0" marB="0"/>
                </a:tc>
                <a:tc>
                  <a:txBody>
                    <a:bodyPr/>
                    <a:lstStyle/>
                    <a:p>
                      <a:pPr marL="0" marR="0" algn="l">
                        <a:lnSpc>
                          <a:spcPct val="107000"/>
                        </a:lnSpc>
                        <a:spcBef>
                          <a:spcPts val="0"/>
                        </a:spcBef>
                        <a:spcAft>
                          <a:spcPts val="0"/>
                        </a:spcAft>
                      </a:pPr>
                      <a:r>
                        <a:rPr lang="en-US" sz="3200" b="0" kern="0" dirty="0">
                          <a:effectLst/>
                          <a:latin typeface="+mn-lt"/>
                        </a:rPr>
                        <a:t>6.530456</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100" dirty="0">
                          <a:effectLst/>
                          <a:latin typeface="+mn-lt"/>
                          <a:ea typeface="Calibri" panose="020F0502020204030204" pitchFamily="34" charset="0"/>
                          <a:cs typeface="Times New Roman" panose="02020603050405020304" pitchFamily="18" charset="0"/>
                        </a:rPr>
                        <a:t>8.05%</a:t>
                      </a:r>
                    </a:p>
                  </a:txBody>
                  <a:tcPr marL="68580" marR="68580" marT="0" marB="0"/>
                </a:tc>
                <a:tc>
                  <a:txBody>
                    <a:bodyPr/>
                    <a:lstStyle/>
                    <a:p>
                      <a:pPr marL="0" marR="0" algn="l">
                        <a:lnSpc>
                          <a:spcPct val="107000"/>
                        </a:lnSpc>
                        <a:spcBef>
                          <a:spcPts val="0"/>
                        </a:spcBef>
                        <a:spcAft>
                          <a:spcPts val="0"/>
                        </a:spcAft>
                      </a:pPr>
                      <a:r>
                        <a:rPr lang="en-US" sz="3200" b="0" kern="0" dirty="0">
                          <a:effectLst/>
                          <a:latin typeface="+mn-lt"/>
                        </a:rPr>
                        <a:t>14.86%</a:t>
                      </a:r>
                      <a:endParaRPr lang="en-US" sz="3200" b="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114049"/>
                  </a:ext>
                </a:extLst>
              </a:tr>
            </a:tbl>
          </a:graphicData>
        </a:graphic>
      </p:graphicFrame>
      <p:cxnSp>
        <p:nvCxnSpPr>
          <p:cNvPr id="8" name="Straight Connector 7">
            <a:extLst>
              <a:ext uri="{FF2B5EF4-FFF2-40B4-BE49-F238E27FC236}">
                <a16:creationId xmlns:a16="http://schemas.microsoft.com/office/drawing/2014/main" id="{783C6BDD-3107-46B5-9E69-F3FB051E88B9}"/>
              </a:ext>
            </a:extLst>
          </p:cNvPr>
          <p:cNvCxnSpPr>
            <a:cxnSpLocks/>
          </p:cNvCxnSpPr>
          <p:nvPr/>
        </p:nvCxnSpPr>
        <p:spPr>
          <a:xfrm>
            <a:off x="2133600" y="2486278"/>
            <a:ext cx="0" cy="4173792"/>
          </a:xfrm>
          <a:prstGeom prst="line">
            <a:avLst/>
          </a:prstGeom>
          <a:ln w="571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76FA634-118F-4629-B012-8F0D4D81F6F1}"/>
              </a:ext>
            </a:extLst>
          </p:cNvPr>
          <p:cNvCxnSpPr>
            <a:cxnSpLocks/>
          </p:cNvCxnSpPr>
          <p:nvPr/>
        </p:nvCxnSpPr>
        <p:spPr>
          <a:xfrm>
            <a:off x="9906000" y="2595431"/>
            <a:ext cx="0" cy="4064639"/>
          </a:xfrm>
          <a:prstGeom prst="line">
            <a:avLst/>
          </a:prstGeom>
          <a:ln w="571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BF16C53E-6CC8-4C25-AC1D-A25003E23E08}"/>
              </a:ext>
            </a:extLst>
          </p:cNvPr>
          <p:cNvSpPr/>
          <p:nvPr/>
        </p:nvSpPr>
        <p:spPr>
          <a:xfrm>
            <a:off x="419100" y="4381500"/>
            <a:ext cx="9243549"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B00E0DE-C4BA-437B-B1EA-65CBD0AD999F}"/>
              </a:ext>
            </a:extLst>
          </p:cNvPr>
          <p:cNvSpPr txBox="1"/>
          <p:nvPr/>
        </p:nvSpPr>
        <p:spPr>
          <a:xfrm>
            <a:off x="1447799" y="7124131"/>
            <a:ext cx="14430023" cy="2554545"/>
          </a:xfrm>
          <a:prstGeom prst="rect">
            <a:avLst/>
          </a:prstGeom>
          <a:noFill/>
        </p:spPr>
        <p:txBody>
          <a:bodyPr wrap="square" rtlCol="0">
            <a:spAutoFit/>
          </a:bodyPr>
          <a:lstStyle/>
          <a:p>
            <a:pPr marL="342900" indent="-342900">
              <a:buFont typeface="Arial" panose="020B0604020202020204" pitchFamily="34" charset="0"/>
              <a:buChar char="•"/>
            </a:pPr>
            <a:r>
              <a:rPr lang="en-US" sz="3200" kern="0" dirty="0">
                <a:effectLst/>
                <a:latin typeface="DM Sans" panose="020B0604020202020204" charset="0"/>
                <a:ea typeface="Calibri" panose="020F0502020204030204" pitchFamily="34" charset="0"/>
              </a:rPr>
              <a:t>In models with the important features , the prediction accuracy has decreased with considerably higher Test MAPE values. </a:t>
            </a:r>
          </a:p>
          <a:p>
            <a:pPr marL="342900" indent="-342900">
              <a:buFont typeface="Arial" panose="020B0604020202020204" pitchFamily="34" charset="0"/>
              <a:buChar char="•"/>
            </a:pPr>
            <a:endParaRPr lang="en-US" sz="3200" kern="0" dirty="0">
              <a:latin typeface="DM Sans" panose="020B0604020202020204" charset="0"/>
            </a:endParaRPr>
          </a:p>
          <a:p>
            <a:pPr marL="342900" indent="-342900">
              <a:buFont typeface="Arial" panose="020B0604020202020204" pitchFamily="34" charset="0"/>
              <a:buChar char="•"/>
            </a:pPr>
            <a:r>
              <a:rPr lang="en-US" sz="3200" kern="0" dirty="0">
                <a:latin typeface="DM Sans" panose="020B0604020202020204" charset="0"/>
              </a:rPr>
              <a:t>Hence , </a:t>
            </a:r>
            <a:r>
              <a:rPr lang="en-US" sz="3200" kern="0" dirty="0">
                <a:effectLst/>
                <a:latin typeface="DM Sans" panose="020B0604020202020204" charset="0"/>
                <a:ea typeface="Calibri" panose="020F0502020204030204" pitchFamily="34" charset="0"/>
              </a:rPr>
              <a:t>the </a:t>
            </a:r>
            <a:r>
              <a:rPr lang="en-US" sz="3200" kern="0" dirty="0">
                <a:effectLst/>
                <a:highlight>
                  <a:srgbClr val="FFFF00"/>
                </a:highlight>
                <a:latin typeface="DM Sans" panose="020B0604020202020204" charset="0"/>
                <a:ea typeface="Calibri" panose="020F0502020204030204" pitchFamily="34" charset="0"/>
              </a:rPr>
              <a:t>Random forest model with all the features </a:t>
            </a:r>
            <a:r>
              <a:rPr lang="en-US" sz="3200" kern="0" dirty="0">
                <a:effectLst/>
                <a:latin typeface="DM Sans" panose="020B0604020202020204" charset="0"/>
                <a:ea typeface="Calibri" panose="020F0502020204030204" pitchFamily="34" charset="0"/>
              </a:rPr>
              <a:t>is still the best.</a:t>
            </a:r>
          </a:p>
          <a:p>
            <a:r>
              <a:rPr lang="en-US" sz="3200" kern="0" dirty="0">
                <a:latin typeface="DM Sans" panose="020B0604020202020204" charset="0"/>
              </a:rPr>
              <a:t> </a:t>
            </a:r>
          </a:p>
        </p:txBody>
      </p:sp>
    </p:spTree>
    <p:extLst>
      <p:ext uri="{BB962C8B-B14F-4D97-AF65-F5344CB8AC3E}">
        <p14:creationId xmlns:p14="http://schemas.microsoft.com/office/powerpoint/2010/main" val="1945993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6764122"/>
            <a:ext cx="18279505" cy="3522878"/>
            <a:chOff x="0" y="0"/>
            <a:chExt cx="6183437" cy="1428999"/>
          </a:xfrm>
          <a:solidFill>
            <a:schemeClr val="tx2">
              <a:lumMod val="75000"/>
            </a:schemeClr>
          </a:solidFill>
        </p:grpSpPr>
        <p:sp>
          <p:nvSpPr>
            <p:cNvPr id="3" name="Freeform 3"/>
            <p:cNvSpPr/>
            <p:nvPr/>
          </p:nvSpPr>
          <p:spPr>
            <a:xfrm>
              <a:off x="0" y="0"/>
              <a:ext cx="6183437" cy="1428999"/>
            </a:xfrm>
            <a:custGeom>
              <a:avLst/>
              <a:gdLst/>
              <a:ahLst/>
              <a:cxnLst/>
              <a:rect l="l" t="t" r="r" b="b"/>
              <a:pathLst>
                <a:path w="6183437" h="1428999">
                  <a:moveTo>
                    <a:pt x="0" y="0"/>
                  </a:moveTo>
                  <a:lnTo>
                    <a:pt x="6183437" y="0"/>
                  </a:lnTo>
                  <a:lnTo>
                    <a:pt x="6183437" y="1428999"/>
                  </a:lnTo>
                  <a:lnTo>
                    <a:pt x="0" y="1428999"/>
                  </a:lnTo>
                  <a:close/>
                </a:path>
              </a:pathLst>
            </a:custGeom>
            <a:grpFill/>
          </p:spPr>
        </p:sp>
      </p:grpSp>
      <p:sp>
        <p:nvSpPr>
          <p:cNvPr id="20" name="TextBox 20"/>
          <p:cNvSpPr txBox="1"/>
          <p:nvPr/>
        </p:nvSpPr>
        <p:spPr>
          <a:xfrm>
            <a:off x="3352800" y="597649"/>
            <a:ext cx="11828836" cy="889667"/>
          </a:xfrm>
          <a:prstGeom prst="rect">
            <a:avLst/>
          </a:prstGeom>
        </p:spPr>
        <p:txBody>
          <a:bodyPr wrap="square" lIns="0" tIns="0" rIns="0" bIns="0" rtlCol="0" anchor="t">
            <a:spAutoFit/>
          </a:bodyPr>
          <a:lstStyle/>
          <a:p>
            <a:pPr algn="ctr">
              <a:lnSpc>
                <a:spcPts val="6531"/>
              </a:lnSpc>
            </a:pPr>
            <a:r>
              <a:rPr lang="en-US" sz="6875" dirty="0">
                <a:latin typeface="Brittany"/>
              </a:rPr>
              <a:t>Applying </a:t>
            </a:r>
            <a:r>
              <a:rPr lang="en-US" sz="6875" dirty="0">
                <a:latin typeface="DM Serif Display" panose="020B0604020202020204" charset="0"/>
              </a:rPr>
              <a:t>Log Transformation</a:t>
            </a:r>
          </a:p>
        </p:txBody>
      </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419100"/>
            <a:ext cx="1851667" cy="2156235"/>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400" y="8626065"/>
            <a:ext cx="1851667" cy="2156235"/>
          </a:xfrm>
          <a:prstGeom prst="rect">
            <a:avLst/>
          </a:prstGeom>
        </p:spPr>
      </p:pic>
      <p:sp>
        <p:nvSpPr>
          <p:cNvPr id="23" name="TextBox 23"/>
          <p:cNvSpPr txBox="1"/>
          <p:nvPr/>
        </p:nvSpPr>
        <p:spPr>
          <a:xfrm>
            <a:off x="1011873" y="2311560"/>
            <a:ext cx="16752405" cy="1370440"/>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800" dirty="0">
                <a:effectLst/>
                <a:latin typeface="DM Sans" pitchFamily="2" charset="0"/>
                <a:ea typeface="Calibri" panose="020F0502020204030204" pitchFamily="34" charset="0"/>
                <a:cs typeface="Times New Roman" panose="02020603050405020304" pitchFamily="18" charset="0"/>
              </a:rPr>
              <a:t>The response variable’s discreteness and the possession of a positively skewed distribution indicates that using a transformation on the response might produce more accurate predictions. Therefore, log transformation is imposed on the response, </a:t>
            </a:r>
            <a:r>
              <a:rPr lang="en-US" sz="2800" b="1" i="1" dirty="0">
                <a:effectLst/>
                <a:latin typeface="DM Sans" pitchFamily="2" charset="0"/>
                <a:ea typeface="Calibri" panose="020F0502020204030204" pitchFamily="34" charset="0"/>
                <a:cs typeface="Times New Roman" panose="02020603050405020304" pitchFamily="18" charset="0"/>
              </a:rPr>
              <a:t>Min.Delay</a:t>
            </a:r>
            <a:r>
              <a:rPr lang="en-US" sz="2800" b="1" dirty="0">
                <a:effectLst/>
                <a:latin typeface="DM Sans" pitchFamily="2" charset="0"/>
                <a:ea typeface="Calibri" panose="020F0502020204030204" pitchFamily="34" charset="0"/>
                <a:cs typeface="Times New Roman" panose="02020603050405020304" pitchFamily="18" charset="0"/>
              </a:rPr>
              <a:t> </a:t>
            </a:r>
            <a:r>
              <a:rPr lang="en-US" sz="2800" dirty="0">
                <a:effectLst/>
                <a:latin typeface="DM Sans" pitchFamily="2"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0CF6B4CB-B77A-2526-6B11-1EA6349BAF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4886" y="4360982"/>
            <a:ext cx="8553874" cy="5094082"/>
          </a:xfrm>
          <a:prstGeom prst="rect">
            <a:avLst/>
          </a:prstGeom>
          <a:noFill/>
        </p:spPr>
      </p:pic>
      <p:graphicFrame>
        <p:nvGraphicFramePr>
          <p:cNvPr id="5" name="Table 4">
            <a:extLst>
              <a:ext uri="{FF2B5EF4-FFF2-40B4-BE49-F238E27FC236}">
                <a16:creationId xmlns:a16="http://schemas.microsoft.com/office/drawing/2014/main" id="{0DEC5AB9-6031-0761-4FC3-D57FE62828CA}"/>
              </a:ext>
            </a:extLst>
          </p:cNvPr>
          <p:cNvGraphicFramePr>
            <a:graphicFrameLocks noGrp="1"/>
          </p:cNvGraphicFramePr>
          <p:nvPr>
            <p:extLst>
              <p:ext uri="{D42A27DB-BD31-4B8C-83A1-F6EECF244321}">
                <p14:modId xmlns:p14="http://schemas.microsoft.com/office/powerpoint/2010/main" val="2061719790"/>
              </p:ext>
            </p:extLst>
          </p:nvPr>
        </p:nvGraphicFramePr>
        <p:xfrm>
          <a:off x="10058400" y="5243810"/>
          <a:ext cx="7671465" cy="2796160"/>
        </p:xfrm>
        <a:graphic>
          <a:graphicData uri="http://schemas.openxmlformats.org/drawingml/2006/table">
            <a:tbl>
              <a:tblPr firstRow="1" firstCol="1" bandRow="1">
                <a:tableStyleId>{5C22544A-7EE6-4342-B048-85BDC9FD1C3A}</a:tableStyleId>
              </a:tblPr>
              <a:tblGrid>
                <a:gridCol w="1883010">
                  <a:extLst>
                    <a:ext uri="{9D8B030D-6E8A-4147-A177-3AD203B41FA5}">
                      <a16:colId xmlns:a16="http://schemas.microsoft.com/office/drawing/2014/main" val="2972779434"/>
                    </a:ext>
                  </a:extLst>
                </a:gridCol>
                <a:gridCol w="2743425">
                  <a:extLst>
                    <a:ext uri="{9D8B030D-6E8A-4147-A177-3AD203B41FA5}">
                      <a16:colId xmlns:a16="http://schemas.microsoft.com/office/drawing/2014/main" val="164273366"/>
                    </a:ext>
                  </a:extLst>
                </a:gridCol>
                <a:gridCol w="3045030">
                  <a:extLst>
                    <a:ext uri="{9D8B030D-6E8A-4147-A177-3AD203B41FA5}">
                      <a16:colId xmlns:a16="http://schemas.microsoft.com/office/drawing/2014/main" val="1477830840"/>
                    </a:ext>
                  </a:extLst>
                </a:gridCol>
              </a:tblGrid>
              <a:tr h="1058449">
                <a:tc>
                  <a:txBody>
                    <a:bodyPr/>
                    <a:lstStyle/>
                    <a:p>
                      <a:pPr marL="0" marR="0" algn="ctr">
                        <a:lnSpc>
                          <a:spcPct val="107000"/>
                        </a:lnSpc>
                        <a:spcBef>
                          <a:spcPts val="0"/>
                        </a:spcBef>
                        <a:spcAft>
                          <a:spcPts val="0"/>
                        </a:spcAft>
                      </a:pPr>
                      <a:r>
                        <a:rPr lang="en-US" sz="2800" dirty="0">
                          <a:effectLst/>
                          <a:latin typeface="DM Sans" panose="020B0604020202020204" charset="0"/>
                        </a:rPr>
                        <a:t> </a:t>
                      </a:r>
                      <a:endParaRPr lang="en-US" sz="28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nchor="ctr">
                    <a:solidFill>
                      <a:schemeClr val="tx2">
                        <a:lumMod val="50000"/>
                      </a:schemeClr>
                    </a:solidFill>
                  </a:tcPr>
                </a:tc>
                <a:tc>
                  <a:txBody>
                    <a:bodyPr/>
                    <a:lstStyle/>
                    <a:p>
                      <a:pPr marL="0" marR="0" algn="ctr">
                        <a:lnSpc>
                          <a:spcPct val="107000"/>
                        </a:lnSpc>
                        <a:spcBef>
                          <a:spcPts val="0"/>
                        </a:spcBef>
                        <a:spcAft>
                          <a:spcPts val="0"/>
                        </a:spcAft>
                      </a:pPr>
                      <a:r>
                        <a:rPr lang="en-US" sz="2800" dirty="0">
                          <a:effectLst/>
                          <a:latin typeface="DM Sans" panose="020B0604020202020204" charset="0"/>
                        </a:rPr>
                        <a:t>Response – </a:t>
                      </a:r>
                      <a:r>
                        <a:rPr lang="en-US" sz="2800" dirty="0" err="1">
                          <a:effectLst/>
                          <a:latin typeface="DM Sans" panose="020B0604020202020204" charset="0"/>
                        </a:rPr>
                        <a:t>Min.Delay</a:t>
                      </a:r>
                      <a:endParaRPr lang="en-US" sz="28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nchor="ctr">
                    <a:solidFill>
                      <a:schemeClr val="tx2">
                        <a:lumMod val="50000"/>
                      </a:schemeClr>
                    </a:solidFill>
                  </a:tcPr>
                </a:tc>
                <a:tc>
                  <a:txBody>
                    <a:bodyPr/>
                    <a:lstStyle/>
                    <a:p>
                      <a:pPr marL="0" marR="0" algn="ctr">
                        <a:lnSpc>
                          <a:spcPct val="107000"/>
                        </a:lnSpc>
                        <a:spcBef>
                          <a:spcPts val="0"/>
                        </a:spcBef>
                        <a:spcAft>
                          <a:spcPts val="0"/>
                        </a:spcAft>
                      </a:pPr>
                      <a:r>
                        <a:rPr lang="en-US" sz="2800" dirty="0">
                          <a:effectLst/>
                          <a:latin typeface="DM Sans" panose="020B0604020202020204" charset="0"/>
                        </a:rPr>
                        <a:t>Response – ln(</a:t>
                      </a:r>
                      <a:r>
                        <a:rPr lang="en-US" sz="2800" dirty="0" err="1">
                          <a:effectLst/>
                          <a:latin typeface="DM Sans" panose="020B0604020202020204" charset="0"/>
                        </a:rPr>
                        <a:t>Min.Delay</a:t>
                      </a:r>
                      <a:r>
                        <a:rPr lang="en-US" sz="2800" dirty="0">
                          <a:effectLst/>
                          <a:latin typeface="DM Sans" panose="020B0604020202020204" charset="0"/>
                        </a:rPr>
                        <a:t>)</a:t>
                      </a:r>
                      <a:endParaRPr lang="en-US" sz="28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nchor="ctr">
                    <a:solidFill>
                      <a:schemeClr val="tx2">
                        <a:lumMod val="50000"/>
                      </a:schemeClr>
                    </a:solidFill>
                  </a:tcPr>
                </a:tc>
                <a:extLst>
                  <a:ext uri="{0D108BD9-81ED-4DB2-BD59-A6C34878D82A}">
                    <a16:rowId xmlns:a16="http://schemas.microsoft.com/office/drawing/2014/main" val="1668783617"/>
                  </a:ext>
                </a:extLst>
              </a:tr>
              <a:tr h="914400">
                <a:tc>
                  <a:txBody>
                    <a:bodyPr/>
                    <a:lstStyle/>
                    <a:p>
                      <a:pPr marL="0" marR="0" algn="ctr">
                        <a:lnSpc>
                          <a:spcPct val="107000"/>
                        </a:lnSpc>
                        <a:spcBef>
                          <a:spcPts val="0"/>
                        </a:spcBef>
                        <a:spcAft>
                          <a:spcPts val="0"/>
                        </a:spcAft>
                      </a:pPr>
                      <a:r>
                        <a:rPr lang="en-US" sz="2800">
                          <a:effectLst/>
                          <a:latin typeface="DM Sans" panose="020B0604020202020204" charset="0"/>
                        </a:rPr>
                        <a:t>Skewness</a:t>
                      </a:r>
                      <a:endParaRPr lang="en-US" sz="28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nchor="ctr">
                    <a:solidFill>
                      <a:schemeClr val="tx2">
                        <a:lumMod val="50000"/>
                      </a:schemeClr>
                    </a:solidFill>
                  </a:tcPr>
                </a:tc>
                <a:tc>
                  <a:txBody>
                    <a:bodyPr/>
                    <a:lstStyle/>
                    <a:p>
                      <a:pPr marL="0" marR="0" algn="ctr">
                        <a:lnSpc>
                          <a:spcPct val="107000"/>
                        </a:lnSpc>
                        <a:spcBef>
                          <a:spcPts val="0"/>
                        </a:spcBef>
                        <a:spcAft>
                          <a:spcPts val="0"/>
                        </a:spcAft>
                      </a:pPr>
                      <a:r>
                        <a:rPr lang="en-US" sz="2800">
                          <a:effectLst/>
                          <a:latin typeface="DM Sans" panose="020B0604020202020204" charset="0"/>
                        </a:rPr>
                        <a:t>5.192685</a:t>
                      </a:r>
                      <a:endParaRPr lang="en-US" sz="28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highlight>
                            <a:srgbClr val="FFFF00"/>
                          </a:highlight>
                          <a:latin typeface="DM Sans" panose="020B0604020202020204" charset="0"/>
                        </a:rPr>
                        <a:t>0.6769573</a:t>
                      </a:r>
                      <a:endParaRPr lang="en-US" sz="2800" dirty="0">
                        <a:effectLst/>
                        <a:highlight>
                          <a:srgbClr val="FFFF00"/>
                        </a:highlight>
                        <a:latin typeface="DM Sans" panose="020B060402020202020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8055650"/>
                  </a:ext>
                </a:extLst>
              </a:tr>
              <a:tr h="823311">
                <a:tc>
                  <a:txBody>
                    <a:bodyPr/>
                    <a:lstStyle/>
                    <a:p>
                      <a:pPr marL="0" marR="0" algn="ctr">
                        <a:lnSpc>
                          <a:spcPct val="107000"/>
                        </a:lnSpc>
                        <a:spcBef>
                          <a:spcPts val="0"/>
                        </a:spcBef>
                        <a:spcAft>
                          <a:spcPts val="0"/>
                        </a:spcAft>
                      </a:pPr>
                      <a:r>
                        <a:rPr lang="en-US" sz="2800" dirty="0">
                          <a:effectLst/>
                          <a:latin typeface="DM Sans" panose="020B0604020202020204" charset="0"/>
                        </a:rPr>
                        <a:t>Kurtosis</a:t>
                      </a:r>
                      <a:endParaRPr lang="en-US" sz="28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nchor="ctr">
                    <a:solidFill>
                      <a:schemeClr val="tx2">
                        <a:lumMod val="50000"/>
                      </a:schemeClr>
                    </a:solidFill>
                  </a:tcPr>
                </a:tc>
                <a:tc>
                  <a:txBody>
                    <a:bodyPr/>
                    <a:lstStyle/>
                    <a:p>
                      <a:pPr marL="0" marR="0" algn="ctr">
                        <a:lnSpc>
                          <a:spcPct val="107000"/>
                        </a:lnSpc>
                        <a:spcBef>
                          <a:spcPts val="0"/>
                        </a:spcBef>
                        <a:spcAft>
                          <a:spcPts val="0"/>
                        </a:spcAft>
                      </a:pPr>
                      <a:r>
                        <a:rPr lang="en-US" sz="2800" dirty="0">
                          <a:effectLst/>
                          <a:latin typeface="DM Sans" panose="020B0604020202020204" charset="0"/>
                        </a:rPr>
                        <a:t>37.93428</a:t>
                      </a:r>
                      <a:endParaRPr lang="en-US" sz="28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highlight>
                            <a:srgbClr val="FFFF00"/>
                          </a:highlight>
                          <a:latin typeface="DM Sans" panose="020B0604020202020204" charset="0"/>
                        </a:rPr>
                        <a:t>5.319729</a:t>
                      </a:r>
                      <a:endParaRPr lang="en-US" sz="2800" dirty="0">
                        <a:effectLst/>
                        <a:highlight>
                          <a:srgbClr val="FFFF00"/>
                        </a:highlight>
                        <a:latin typeface="DM Sans" panose="020B060402020202020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4831407"/>
                  </a:ext>
                </a:extLst>
              </a:tr>
            </a:tbl>
          </a:graphicData>
        </a:graphic>
      </p:graphicFrame>
    </p:spTree>
    <p:extLst>
      <p:ext uri="{BB962C8B-B14F-4D97-AF65-F5344CB8AC3E}">
        <p14:creationId xmlns:p14="http://schemas.microsoft.com/office/powerpoint/2010/main" val="291360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74198" y="-638560"/>
            <a:ext cx="1851667" cy="2156235"/>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724900"/>
            <a:ext cx="1851667" cy="2156235"/>
          </a:xfrm>
          <a:prstGeom prst="rect">
            <a:avLst/>
          </a:prstGeom>
        </p:spPr>
      </p:pic>
      <p:sp>
        <p:nvSpPr>
          <p:cNvPr id="16" name="TextBox 16"/>
          <p:cNvSpPr txBox="1"/>
          <p:nvPr/>
        </p:nvSpPr>
        <p:spPr>
          <a:xfrm>
            <a:off x="1066800" y="427196"/>
            <a:ext cx="15744861" cy="1308050"/>
          </a:xfrm>
          <a:prstGeom prst="rect">
            <a:avLst/>
          </a:prstGeom>
        </p:spPr>
        <p:txBody>
          <a:bodyPr wrap="square" lIns="0" tIns="0" rIns="0" bIns="0" rtlCol="0" anchor="t">
            <a:spAutoFit/>
          </a:bodyPr>
          <a:lstStyle/>
          <a:p>
            <a:pPr>
              <a:lnSpc>
                <a:spcPts val="11177"/>
              </a:lnSpc>
            </a:pPr>
            <a:r>
              <a:rPr lang="en-US" sz="6000" dirty="0">
                <a:latin typeface="Brittany"/>
              </a:rPr>
              <a:t>Transformed </a:t>
            </a:r>
            <a:r>
              <a:rPr lang="en-US" sz="6000" dirty="0">
                <a:latin typeface="DM Serif Display"/>
              </a:rPr>
              <a:t>Ridge, Lasso and Elastic Net models</a:t>
            </a:r>
            <a:endParaRPr lang="en-US" sz="6000" dirty="0">
              <a:latin typeface="Brittany"/>
            </a:endParaRPr>
          </a:p>
        </p:txBody>
      </p:sp>
      <p:graphicFrame>
        <p:nvGraphicFramePr>
          <p:cNvPr id="8" name="Table 7">
            <a:extLst>
              <a:ext uri="{FF2B5EF4-FFF2-40B4-BE49-F238E27FC236}">
                <a16:creationId xmlns:a16="http://schemas.microsoft.com/office/drawing/2014/main" id="{2C981A1F-1F1F-4BF2-AA59-76E23CFEA7C2}"/>
              </a:ext>
            </a:extLst>
          </p:cNvPr>
          <p:cNvGraphicFramePr>
            <a:graphicFrameLocks noGrp="1"/>
          </p:cNvGraphicFramePr>
          <p:nvPr>
            <p:extLst>
              <p:ext uri="{D42A27DB-BD31-4B8C-83A1-F6EECF244321}">
                <p14:modId xmlns:p14="http://schemas.microsoft.com/office/powerpoint/2010/main" val="1541562912"/>
              </p:ext>
            </p:extLst>
          </p:nvPr>
        </p:nvGraphicFramePr>
        <p:xfrm>
          <a:off x="2286000" y="2628900"/>
          <a:ext cx="13792201" cy="4419600"/>
        </p:xfrm>
        <a:graphic>
          <a:graphicData uri="http://schemas.openxmlformats.org/drawingml/2006/table">
            <a:tbl>
              <a:tblPr firstRow="1" firstCol="1" bandRow="1">
                <a:tableStyleId>{5C22544A-7EE6-4342-B048-85BDC9FD1C3A}</a:tableStyleId>
              </a:tblPr>
              <a:tblGrid>
                <a:gridCol w="2691547">
                  <a:extLst>
                    <a:ext uri="{9D8B030D-6E8A-4147-A177-3AD203B41FA5}">
                      <a16:colId xmlns:a16="http://schemas.microsoft.com/office/drawing/2014/main" val="1022401920"/>
                    </a:ext>
                  </a:extLst>
                </a:gridCol>
                <a:gridCol w="3074825">
                  <a:extLst>
                    <a:ext uri="{9D8B030D-6E8A-4147-A177-3AD203B41FA5}">
                      <a16:colId xmlns:a16="http://schemas.microsoft.com/office/drawing/2014/main" val="2370163234"/>
                    </a:ext>
                  </a:extLst>
                </a:gridCol>
                <a:gridCol w="2577423">
                  <a:extLst>
                    <a:ext uri="{9D8B030D-6E8A-4147-A177-3AD203B41FA5}">
                      <a16:colId xmlns:a16="http://schemas.microsoft.com/office/drawing/2014/main" val="3632689646"/>
                    </a:ext>
                  </a:extLst>
                </a:gridCol>
                <a:gridCol w="2933805">
                  <a:extLst>
                    <a:ext uri="{9D8B030D-6E8A-4147-A177-3AD203B41FA5}">
                      <a16:colId xmlns:a16="http://schemas.microsoft.com/office/drawing/2014/main" val="3925658411"/>
                    </a:ext>
                  </a:extLst>
                </a:gridCol>
                <a:gridCol w="2514601">
                  <a:extLst>
                    <a:ext uri="{9D8B030D-6E8A-4147-A177-3AD203B41FA5}">
                      <a16:colId xmlns:a16="http://schemas.microsoft.com/office/drawing/2014/main" val="3160314523"/>
                    </a:ext>
                  </a:extLst>
                </a:gridCol>
              </a:tblGrid>
              <a:tr h="1289050">
                <a:tc>
                  <a:txBody>
                    <a:bodyPr/>
                    <a:lstStyle/>
                    <a:p>
                      <a:pPr marL="0" marR="0">
                        <a:lnSpc>
                          <a:spcPct val="107000"/>
                        </a:lnSpc>
                        <a:spcBef>
                          <a:spcPts val="0"/>
                        </a:spcBef>
                        <a:spcAft>
                          <a:spcPts val="0"/>
                        </a:spcAft>
                      </a:pPr>
                      <a:r>
                        <a:rPr lang="en-US" sz="3200" dirty="0">
                          <a:effectLst/>
                          <a:latin typeface="+mn-lt"/>
                          <a:cs typeface="Times New Roman" panose="02020603050405020304" pitchFamily="18" charset="0"/>
                        </a:rPr>
                        <a:t>Model</a:t>
                      </a:r>
                      <a:endParaRPr lang="en-US" sz="32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tc>
                  <a:txBody>
                    <a:bodyPr/>
                    <a:lstStyle/>
                    <a:p>
                      <a:pPr marL="0" marR="0">
                        <a:lnSpc>
                          <a:spcPct val="107000"/>
                        </a:lnSpc>
                        <a:spcBef>
                          <a:spcPts val="0"/>
                        </a:spcBef>
                        <a:spcAft>
                          <a:spcPts val="0"/>
                        </a:spcAft>
                      </a:pPr>
                      <a:r>
                        <a:rPr lang="en-US" sz="3200" dirty="0">
                          <a:effectLst/>
                          <a:latin typeface="+mn-lt"/>
                          <a:cs typeface="Times New Roman" panose="02020603050405020304" pitchFamily="18" charset="0"/>
                        </a:rPr>
                        <a:t>Training RMSE</a:t>
                      </a:r>
                      <a:endParaRPr lang="en-US" sz="32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tc>
                  <a:txBody>
                    <a:bodyPr/>
                    <a:lstStyle/>
                    <a:p>
                      <a:pPr marL="0" marR="0">
                        <a:lnSpc>
                          <a:spcPct val="107000"/>
                        </a:lnSpc>
                        <a:spcBef>
                          <a:spcPts val="0"/>
                        </a:spcBef>
                        <a:spcAft>
                          <a:spcPts val="0"/>
                        </a:spcAft>
                      </a:pPr>
                      <a:r>
                        <a:rPr lang="en-US" sz="3200" dirty="0">
                          <a:effectLst/>
                          <a:latin typeface="+mn-lt"/>
                          <a:cs typeface="Times New Roman" panose="02020603050405020304" pitchFamily="18" charset="0"/>
                        </a:rPr>
                        <a:t>Test RMSE</a:t>
                      </a:r>
                      <a:endParaRPr lang="en-US" sz="32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tc>
                  <a:txBody>
                    <a:bodyPr/>
                    <a:lstStyle/>
                    <a:p>
                      <a:pPr marL="0" marR="0">
                        <a:lnSpc>
                          <a:spcPct val="107000"/>
                        </a:lnSpc>
                        <a:spcBef>
                          <a:spcPts val="0"/>
                        </a:spcBef>
                        <a:spcAft>
                          <a:spcPts val="0"/>
                        </a:spcAft>
                      </a:pPr>
                      <a:r>
                        <a:rPr lang="en-US" sz="3200" dirty="0">
                          <a:effectLst/>
                          <a:latin typeface="+mn-lt"/>
                          <a:ea typeface="Calibri" panose="020F0502020204030204" pitchFamily="34" charset="0"/>
                          <a:cs typeface="Times New Roman" panose="02020603050405020304" pitchFamily="18" charset="0"/>
                        </a:rPr>
                        <a:t>Training MAPE</a:t>
                      </a:r>
                    </a:p>
                  </a:txBody>
                  <a:tcPr marL="62525" marR="62525" marT="0" marB="0" anchor="ctr">
                    <a:solidFill>
                      <a:schemeClr val="tx2">
                        <a:lumMod val="50000"/>
                      </a:schemeClr>
                    </a:solidFill>
                  </a:tcPr>
                </a:tc>
                <a:tc>
                  <a:txBody>
                    <a:bodyPr/>
                    <a:lstStyle/>
                    <a:p>
                      <a:pPr marL="0" marR="0">
                        <a:lnSpc>
                          <a:spcPct val="107000"/>
                        </a:lnSpc>
                        <a:spcBef>
                          <a:spcPts val="0"/>
                        </a:spcBef>
                        <a:spcAft>
                          <a:spcPts val="0"/>
                        </a:spcAft>
                      </a:pPr>
                      <a:r>
                        <a:rPr lang="en-US" sz="3200" dirty="0">
                          <a:effectLst/>
                          <a:latin typeface="+mn-lt"/>
                          <a:cs typeface="Times New Roman" panose="02020603050405020304" pitchFamily="18" charset="0"/>
                        </a:rPr>
                        <a:t>Test MAPE</a:t>
                      </a:r>
                      <a:endParaRPr lang="en-US" sz="32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extLst>
                  <a:ext uri="{0D108BD9-81ED-4DB2-BD59-A6C34878D82A}">
                    <a16:rowId xmlns:a16="http://schemas.microsoft.com/office/drawing/2014/main" val="2489405156"/>
                  </a:ext>
                </a:extLst>
              </a:tr>
              <a:tr h="1012825">
                <a:tc>
                  <a:txBody>
                    <a:bodyPr/>
                    <a:lstStyle/>
                    <a:p>
                      <a:pPr marL="0" marR="0">
                        <a:lnSpc>
                          <a:spcPct val="107000"/>
                        </a:lnSpc>
                        <a:spcBef>
                          <a:spcPts val="0"/>
                        </a:spcBef>
                        <a:spcAft>
                          <a:spcPts val="0"/>
                        </a:spcAft>
                      </a:pPr>
                      <a:r>
                        <a:rPr lang="en-US" sz="3200" dirty="0">
                          <a:effectLst/>
                          <a:latin typeface="+mn-lt"/>
                          <a:cs typeface="Times New Roman" panose="02020603050405020304" pitchFamily="18" charset="0"/>
                        </a:rPr>
                        <a:t>Ridge</a:t>
                      </a:r>
                      <a:endParaRPr lang="en-US" sz="32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tc>
                  <a:txBody>
                    <a:bodyPr/>
                    <a:lstStyle/>
                    <a:p>
                      <a:pPr marL="0" marR="0" algn="l">
                        <a:lnSpc>
                          <a:spcPct val="107000"/>
                        </a:lnSpc>
                        <a:spcBef>
                          <a:spcPts val="0"/>
                        </a:spcBef>
                        <a:spcAft>
                          <a:spcPts val="0"/>
                        </a:spcAft>
                      </a:pPr>
                      <a:r>
                        <a:rPr lang="en-US" sz="3200" b="1" kern="1200" dirty="0">
                          <a:solidFill>
                            <a:schemeClr val="dk1"/>
                          </a:solidFill>
                          <a:effectLst/>
                          <a:latin typeface="+mn-lt"/>
                          <a:cs typeface="Times New Roman" panose="02020603050405020304" pitchFamily="18" charset="0"/>
                        </a:rPr>
                        <a:t>30.85677</a:t>
                      </a:r>
                      <a:endParaRPr lang="en-US" sz="3200" b="1" dirty="0">
                        <a:effectLst/>
                        <a:latin typeface="+mn-lt"/>
                        <a:ea typeface="Calibri" panose="020F0502020204030204" pitchFamily="34" charset="0"/>
                        <a:cs typeface="Times New Roman" panose="02020603050405020304" pitchFamily="18" charset="0"/>
                      </a:endParaRPr>
                    </a:p>
                  </a:txBody>
                  <a:tcPr marL="62525" marR="62525" marT="0" marB="0" anchor="ctr"/>
                </a:tc>
                <a:tc>
                  <a:txBody>
                    <a:bodyPr/>
                    <a:lstStyle/>
                    <a:p>
                      <a:pPr marL="0" marR="0" algn="l">
                        <a:lnSpc>
                          <a:spcPct val="107000"/>
                        </a:lnSpc>
                        <a:spcBef>
                          <a:spcPts val="0"/>
                        </a:spcBef>
                        <a:spcAft>
                          <a:spcPts val="0"/>
                        </a:spcAft>
                      </a:pPr>
                      <a:r>
                        <a:rPr lang="en-US" sz="3200" b="1">
                          <a:effectLst/>
                          <a:latin typeface="+mn-lt"/>
                          <a:cs typeface="Times New Roman" panose="02020603050405020304" pitchFamily="18" charset="0"/>
                        </a:rPr>
                        <a:t>42.79989</a:t>
                      </a:r>
                      <a:endParaRPr lang="en-US" sz="3200" b="1">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3200" b="1" dirty="0">
                          <a:effectLst/>
                          <a:latin typeface="+mn-lt"/>
                          <a:ea typeface="Calibri" panose="020F0502020204030204" pitchFamily="34" charset="0"/>
                          <a:cs typeface="Times New Roman" panose="02020603050405020304" pitchFamily="18" charset="0"/>
                        </a:rPr>
                        <a:t>22.73%</a:t>
                      </a:r>
                    </a:p>
                  </a:txBody>
                  <a:tcPr marL="68580" marR="68580" marT="0" marB="0" anchor="ctr"/>
                </a:tc>
                <a:tc>
                  <a:txBody>
                    <a:bodyPr/>
                    <a:lstStyle/>
                    <a:p>
                      <a:pPr marL="0" marR="0" algn="l">
                        <a:lnSpc>
                          <a:spcPct val="107000"/>
                        </a:lnSpc>
                        <a:spcBef>
                          <a:spcPts val="0"/>
                        </a:spcBef>
                        <a:spcAft>
                          <a:spcPts val="0"/>
                        </a:spcAft>
                      </a:pPr>
                      <a:r>
                        <a:rPr lang="en-US" sz="3200" b="1">
                          <a:effectLst/>
                          <a:latin typeface="+mn-lt"/>
                          <a:cs typeface="Times New Roman" panose="02020603050405020304" pitchFamily="18" charset="0"/>
                        </a:rPr>
                        <a:t>35.59%</a:t>
                      </a:r>
                      <a:endParaRPr lang="en-US" sz="3200" b="1">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60313897"/>
                  </a:ext>
                </a:extLst>
              </a:tr>
              <a:tr h="1012825">
                <a:tc>
                  <a:txBody>
                    <a:bodyPr/>
                    <a:lstStyle/>
                    <a:p>
                      <a:pPr marL="0" marR="0">
                        <a:lnSpc>
                          <a:spcPct val="107000"/>
                        </a:lnSpc>
                        <a:spcBef>
                          <a:spcPts val="0"/>
                        </a:spcBef>
                        <a:spcAft>
                          <a:spcPts val="0"/>
                        </a:spcAft>
                      </a:pPr>
                      <a:r>
                        <a:rPr lang="en-US" sz="3200" dirty="0">
                          <a:effectLst/>
                          <a:latin typeface="+mn-lt"/>
                          <a:cs typeface="Times New Roman" panose="02020603050405020304" pitchFamily="18" charset="0"/>
                        </a:rPr>
                        <a:t>Lasso</a:t>
                      </a:r>
                      <a:endParaRPr lang="en-US" sz="32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tc>
                  <a:txBody>
                    <a:bodyPr/>
                    <a:lstStyle/>
                    <a:p>
                      <a:pPr marL="0" marR="0" algn="l">
                        <a:lnSpc>
                          <a:spcPct val="107000"/>
                        </a:lnSpc>
                        <a:spcBef>
                          <a:spcPts val="0"/>
                        </a:spcBef>
                        <a:spcAft>
                          <a:spcPts val="0"/>
                        </a:spcAft>
                      </a:pPr>
                      <a:r>
                        <a:rPr lang="en-US" sz="3200" b="1" kern="1200" dirty="0">
                          <a:solidFill>
                            <a:schemeClr val="dk1"/>
                          </a:solidFill>
                          <a:effectLst/>
                          <a:latin typeface="+mn-lt"/>
                          <a:cs typeface="Times New Roman" panose="02020603050405020304" pitchFamily="18" charset="0"/>
                        </a:rPr>
                        <a:t>25.99747</a:t>
                      </a:r>
                      <a:endParaRPr lang="en-US" sz="3200" b="1" dirty="0">
                        <a:effectLst/>
                        <a:latin typeface="+mn-lt"/>
                        <a:ea typeface="Calibri" panose="020F0502020204030204" pitchFamily="34" charset="0"/>
                        <a:cs typeface="Times New Roman" panose="02020603050405020304" pitchFamily="18" charset="0"/>
                      </a:endParaRPr>
                    </a:p>
                  </a:txBody>
                  <a:tcPr marL="62525" marR="62525" marT="0" marB="0" anchor="ctr"/>
                </a:tc>
                <a:tc>
                  <a:txBody>
                    <a:bodyPr/>
                    <a:lstStyle/>
                    <a:p>
                      <a:pPr marL="0" marR="0" algn="l">
                        <a:lnSpc>
                          <a:spcPct val="107000"/>
                        </a:lnSpc>
                        <a:spcBef>
                          <a:spcPts val="0"/>
                        </a:spcBef>
                        <a:spcAft>
                          <a:spcPts val="0"/>
                        </a:spcAft>
                      </a:pPr>
                      <a:r>
                        <a:rPr lang="en-US" sz="3200" b="1" dirty="0">
                          <a:effectLst/>
                          <a:latin typeface="+mn-lt"/>
                          <a:cs typeface="Times New Roman" panose="02020603050405020304" pitchFamily="18" charset="0"/>
                        </a:rPr>
                        <a:t>38.51643</a:t>
                      </a:r>
                      <a:endParaRPr lang="en-US" sz="32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3200" b="1" dirty="0">
                          <a:effectLst/>
                          <a:latin typeface="+mn-lt"/>
                          <a:ea typeface="Calibri" panose="020F0502020204030204" pitchFamily="34" charset="0"/>
                          <a:cs typeface="Times New Roman" panose="02020603050405020304" pitchFamily="18" charset="0"/>
                        </a:rPr>
                        <a:t>20.01%</a:t>
                      </a:r>
                    </a:p>
                  </a:txBody>
                  <a:tcPr marL="68580" marR="68580" marT="0" marB="0" anchor="ctr"/>
                </a:tc>
                <a:tc>
                  <a:txBody>
                    <a:bodyPr/>
                    <a:lstStyle/>
                    <a:p>
                      <a:pPr marL="0" marR="0" algn="l">
                        <a:lnSpc>
                          <a:spcPct val="107000"/>
                        </a:lnSpc>
                        <a:spcBef>
                          <a:spcPts val="0"/>
                        </a:spcBef>
                        <a:spcAft>
                          <a:spcPts val="0"/>
                        </a:spcAft>
                      </a:pPr>
                      <a:r>
                        <a:rPr lang="en-US" sz="3200" b="1" dirty="0">
                          <a:effectLst/>
                          <a:latin typeface="+mn-lt"/>
                          <a:cs typeface="Times New Roman" panose="02020603050405020304" pitchFamily="18" charset="0"/>
                        </a:rPr>
                        <a:t>25.42%</a:t>
                      </a:r>
                      <a:endParaRPr lang="en-US" sz="32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8227952"/>
                  </a:ext>
                </a:extLst>
              </a:tr>
              <a:tr h="1104900">
                <a:tc>
                  <a:txBody>
                    <a:bodyPr/>
                    <a:lstStyle/>
                    <a:p>
                      <a:pPr marL="0" marR="0">
                        <a:lnSpc>
                          <a:spcPct val="107000"/>
                        </a:lnSpc>
                        <a:spcBef>
                          <a:spcPts val="0"/>
                        </a:spcBef>
                        <a:spcAft>
                          <a:spcPts val="0"/>
                        </a:spcAft>
                      </a:pPr>
                      <a:r>
                        <a:rPr lang="en-US" sz="3200" dirty="0">
                          <a:effectLst/>
                          <a:latin typeface="+mn-lt"/>
                          <a:cs typeface="Times New Roman" panose="02020603050405020304" pitchFamily="18" charset="0"/>
                        </a:rPr>
                        <a:t>Elastic Net</a:t>
                      </a:r>
                      <a:endParaRPr lang="en-US" sz="3200" dirty="0">
                        <a:effectLst/>
                        <a:latin typeface="+mn-lt"/>
                        <a:ea typeface="Calibri" panose="020F0502020204030204" pitchFamily="34" charset="0"/>
                        <a:cs typeface="Times New Roman" panose="02020603050405020304" pitchFamily="18" charset="0"/>
                      </a:endParaRPr>
                    </a:p>
                  </a:txBody>
                  <a:tcPr marL="62525" marR="62525" marT="0" marB="0" anchor="ctr">
                    <a:solidFill>
                      <a:schemeClr val="tx2">
                        <a:lumMod val="50000"/>
                      </a:schemeClr>
                    </a:solidFill>
                  </a:tcPr>
                </a:tc>
                <a:tc>
                  <a:txBody>
                    <a:bodyPr/>
                    <a:lstStyle/>
                    <a:p>
                      <a:pPr marL="0" marR="0" algn="l">
                        <a:lnSpc>
                          <a:spcPct val="107000"/>
                        </a:lnSpc>
                        <a:spcBef>
                          <a:spcPts val="0"/>
                        </a:spcBef>
                        <a:spcAft>
                          <a:spcPts val="0"/>
                        </a:spcAft>
                      </a:pPr>
                      <a:r>
                        <a:rPr lang="en-US" sz="3200" b="1" kern="1200" dirty="0">
                          <a:solidFill>
                            <a:schemeClr val="dk1"/>
                          </a:solidFill>
                          <a:effectLst/>
                          <a:latin typeface="+mn-lt"/>
                          <a:cs typeface="Times New Roman" panose="02020603050405020304" pitchFamily="18" charset="0"/>
                        </a:rPr>
                        <a:t>33.03114</a:t>
                      </a:r>
                      <a:endParaRPr lang="en-US" sz="3200" b="1" dirty="0">
                        <a:effectLst/>
                        <a:latin typeface="+mn-lt"/>
                        <a:ea typeface="Calibri" panose="020F0502020204030204" pitchFamily="34" charset="0"/>
                        <a:cs typeface="Times New Roman" panose="02020603050405020304" pitchFamily="18" charset="0"/>
                      </a:endParaRPr>
                    </a:p>
                  </a:txBody>
                  <a:tcPr marL="62525" marR="62525" marT="0" marB="0" anchor="ctr"/>
                </a:tc>
                <a:tc>
                  <a:txBody>
                    <a:bodyPr/>
                    <a:lstStyle/>
                    <a:p>
                      <a:pPr marL="0" marR="0" algn="l">
                        <a:lnSpc>
                          <a:spcPct val="107000"/>
                        </a:lnSpc>
                        <a:spcBef>
                          <a:spcPts val="0"/>
                        </a:spcBef>
                        <a:spcAft>
                          <a:spcPts val="0"/>
                        </a:spcAft>
                      </a:pPr>
                      <a:r>
                        <a:rPr lang="en-US" sz="3200" b="1" dirty="0">
                          <a:effectLst/>
                          <a:latin typeface="+mn-lt"/>
                          <a:cs typeface="Times New Roman" panose="02020603050405020304" pitchFamily="18" charset="0"/>
                        </a:rPr>
                        <a:t>48.24348</a:t>
                      </a:r>
                      <a:endParaRPr lang="en-US" sz="32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3200" b="1" dirty="0">
                          <a:effectLst/>
                          <a:latin typeface="+mn-lt"/>
                          <a:ea typeface="Calibri" panose="020F0502020204030204" pitchFamily="34" charset="0"/>
                          <a:cs typeface="Times New Roman" panose="02020603050405020304" pitchFamily="18" charset="0"/>
                        </a:rPr>
                        <a:t>23.17%</a:t>
                      </a:r>
                    </a:p>
                  </a:txBody>
                  <a:tcPr marL="68580" marR="68580" marT="0" marB="0" anchor="ctr"/>
                </a:tc>
                <a:tc>
                  <a:txBody>
                    <a:bodyPr/>
                    <a:lstStyle/>
                    <a:p>
                      <a:pPr marL="0" marR="0" algn="l">
                        <a:lnSpc>
                          <a:spcPct val="107000"/>
                        </a:lnSpc>
                        <a:spcBef>
                          <a:spcPts val="0"/>
                        </a:spcBef>
                        <a:spcAft>
                          <a:spcPts val="0"/>
                        </a:spcAft>
                      </a:pPr>
                      <a:r>
                        <a:rPr lang="en-US" sz="3200" b="1" dirty="0">
                          <a:effectLst/>
                          <a:latin typeface="+mn-lt"/>
                          <a:cs typeface="Times New Roman" panose="02020603050405020304" pitchFamily="18" charset="0"/>
                        </a:rPr>
                        <a:t>35.75%</a:t>
                      </a:r>
                      <a:endParaRPr lang="en-US" sz="32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04164061"/>
                  </a:ext>
                </a:extLst>
              </a:tr>
            </a:tbl>
          </a:graphicData>
        </a:graphic>
      </p:graphicFrame>
      <p:sp>
        <p:nvSpPr>
          <p:cNvPr id="9" name="TextBox 23">
            <a:extLst>
              <a:ext uri="{FF2B5EF4-FFF2-40B4-BE49-F238E27FC236}">
                <a16:creationId xmlns:a16="http://schemas.microsoft.com/office/drawing/2014/main" id="{E1964713-5E57-4F03-88E3-8771003AAF1A}"/>
              </a:ext>
            </a:extLst>
          </p:cNvPr>
          <p:cNvSpPr txBox="1"/>
          <p:nvPr/>
        </p:nvSpPr>
        <p:spPr>
          <a:xfrm>
            <a:off x="2286001" y="7505700"/>
            <a:ext cx="13563600" cy="1957844"/>
          </a:xfrm>
          <a:prstGeom prst="rect">
            <a:avLst/>
          </a:prstGeom>
        </p:spPr>
        <p:txBody>
          <a:bodyPr wrap="square" lIns="0" tIns="0" rIns="0" bIns="0" rtlCol="0" anchor="t">
            <a:spAutoFit/>
          </a:bodyPr>
          <a:lstStyle/>
          <a:p>
            <a:pPr marL="0" marR="0" algn="ctr">
              <a:lnSpc>
                <a:spcPct val="107000"/>
              </a:lnSpc>
              <a:spcBef>
                <a:spcPts val="0"/>
              </a:spcBef>
              <a:spcAft>
                <a:spcPts val="800"/>
              </a:spcAft>
            </a:pPr>
            <a:r>
              <a:rPr lang="en-US" sz="4000" dirty="0">
                <a:solidFill>
                  <a:schemeClr val="tx2">
                    <a:lumMod val="50000"/>
                  </a:schemeClr>
                </a:solidFill>
                <a:effectLst/>
                <a:latin typeface="DM Sans" pitchFamily="2" charset="0"/>
                <a:ea typeface="Calibri" panose="020F0502020204030204" pitchFamily="34" charset="0"/>
                <a:cs typeface="Times New Roman" panose="02020603050405020304" pitchFamily="18" charset="0"/>
              </a:rPr>
              <a:t>Above results show that the log transformation has not been successful in fitting linear relationships between the response and predictors. </a:t>
            </a:r>
          </a:p>
        </p:txBody>
      </p:sp>
    </p:spTree>
    <p:extLst>
      <p:ext uri="{BB962C8B-B14F-4D97-AF65-F5344CB8AC3E}">
        <p14:creationId xmlns:p14="http://schemas.microsoft.com/office/powerpoint/2010/main" val="363576009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991600" y="0"/>
            <a:ext cx="9287905" cy="10287000"/>
            <a:chOff x="0" y="0"/>
            <a:chExt cx="3090282" cy="3131820"/>
          </a:xfrm>
          <a:solidFill>
            <a:schemeClr val="tx2">
              <a:lumMod val="75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60157" y="-342900"/>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7339" y="8648700"/>
            <a:ext cx="1851667" cy="2156235"/>
          </a:xfrm>
          <a:prstGeom prst="rect">
            <a:avLst/>
          </a:prstGeom>
        </p:spPr>
      </p:pic>
      <p:sp>
        <p:nvSpPr>
          <p:cNvPr id="10" name="TextBox 16">
            <a:extLst>
              <a:ext uri="{FF2B5EF4-FFF2-40B4-BE49-F238E27FC236}">
                <a16:creationId xmlns:a16="http://schemas.microsoft.com/office/drawing/2014/main" id="{C56C5EE7-665D-481F-8B14-E60CECC7F0EB}"/>
              </a:ext>
            </a:extLst>
          </p:cNvPr>
          <p:cNvSpPr txBox="1"/>
          <p:nvPr/>
        </p:nvSpPr>
        <p:spPr>
          <a:xfrm>
            <a:off x="1609284" y="427196"/>
            <a:ext cx="15744861" cy="1308050"/>
          </a:xfrm>
          <a:prstGeom prst="rect">
            <a:avLst/>
          </a:prstGeom>
        </p:spPr>
        <p:txBody>
          <a:bodyPr wrap="square" lIns="0" tIns="0" rIns="0" bIns="0" rtlCol="0" anchor="t">
            <a:spAutoFit/>
          </a:bodyPr>
          <a:lstStyle/>
          <a:p>
            <a:pPr>
              <a:lnSpc>
                <a:spcPts val="11177"/>
              </a:lnSpc>
            </a:pPr>
            <a:r>
              <a:rPr lang="en-US" sz="6000" b="1" dirty="0">
                <a:latin typeface="Brittany"/>
              </a:rPr>
              <a:t>Effects</a:t>
            </a:r>
            <a:r>
              <a:rPr lang="en-US" sz="6000" dirty="0">
                <a:latin typeface="Brittany"/>
              </a:rPr>
              <a:t> </a:t>
            </a:r>
            <a:r>
              <a:rPr lang="en-US" sz="6000" b="1" dirty="0">
                <a:latin typeface="DM Serif Display" panose="020B0604020202020204" charset="0"/>
              </a:rPr>
              <a:t>on Predictors</a:t>
            </a:r>
            <a:endParaRPr lang="en-US" sz="6000" dirty="0">
              <a:latin typeface="Brittany"/>
            </a:endParaRPr>
          </a:p>
        </p:txBody>
      </p:sp>
      <p:pic>
        <p:nvPicPr>
          <p:cNvPr id="11" name="Picture 10">
            <a:extLst>
              <a:ext uri="{FF2B5EF4-FFF2-40B4-BE49-F238E27FC236}">
                <a16:creationId xmlns:a16="http://schemas.microsoft.com/office/drawing/2014/main" id="{8CE20DB0-0AD6-48EE-AAF6-54CD9EDC2B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8800" y="2126970"/>
            <a:ext cx="7980521" cy="6223224"/>
          </a:xfrm>
          <a:prstGeom prst="rect">
            <a:avLst/>
          </a:prstGeom>
        </p:spPr>
      </p:pic>
      <p:pic>
        <p:nvPicPr>
          <p:cNvPr id="12" name="Picture 5">
            <a:extLst>
              <a:ext uri="{FF2B5EF4-FFF2-40B4-BE49-F238E27FC236}">
                <a16:creationId xmlns:a16="http://schemas.microsoft.com/office/drawing/2014/main" id="{B5E00C48-0D48-4524-9287-4664368344DC}"/>
              </a:ext>
            </a:extLst>
          </p:cNvPr>
          <p:cNvPicPr>
            <a:picLocks noChangeAspect="1"/>
          </p:cNvPicPr>
          <p:nvPr/>
        </p:nvPicPr>
        <p:blipFill>
          <a:blip r:embed="rId5"/>
          <a:srcRect/>
          <a:stretch>
            <a:fillRect/>
          </a:stretch>
        </p:blipFill>
        <p:spPr>
          <a:xfrm>
            <a:off x="858679" y="2126970"/>
            <a:ext cx="7723951" cy="6223224"/>
          </a:xfrm>
          <a:prstGeom prst="rect">
            <a:avLst/>
          </a:prstGeom>
        </p:spPr>
      </p:pic>
      <p:sp>
        <p:nvSpPr>
          <p:cNvPr id="5" name="TextBox 4">
            <a:extLst>
              <a:ext uri="{FF2B5EF4-FFF2-40B4-BE49-F238E27FC236}">
                <a16:creationId xmlns:a16="http://schemas.microsoft.com/office/drawing/2014/main" id="{E47ACC4A-0E4E-42E6-BD07-389AC2C41874}"/>
              </a:ext>
            </a:extLst>
          </p:cNvPr>
          <p:cNvSpPr txBox="1"/>
          <p:nvPr/>
        </p:nvSpPr>
        <p:spPr>
          <a:xfrm>
            <a:off x="1523356" y="8783513"/>
            <a:ext cx="6249044" cy="707886"/>
          </a:xfrm>
          <a:prstGeom prst="rect">
            <a:avLst/>
          </a:prstGeom>
          <a:noFill/>
          <a:ln w="57150">
            <a:solidFill>
              <a:schemeClr val="tx1"/>
            </a:solidFill>
          </a:ln>
        </p:spPr>
        <p:txBody>
          <a:bodyPr wrap="square" rtlCol="0">
            <a:spAutoFit/>
          </a:bodyPr>
          <a:lstStyle/>
          <a:p>
            <a:pPr algn="ctr"/>
            <a:r>
              <a:rPr lang="en-US" sz="4000" b="1" dirty="0" err="1">
                <a:latin typeface="DM Sans" pitchFamily="2" charset="0"/>
              </a:rPr>
              <a:t>Min.Delay</a:t>
            </a:r>
            <a:r>
              <a:rPr lang="en-US" sz="4000" b="1" dirty="0">
                <a:latin typeface="DM Sans" pitchFamily="2" charset="0"/>
              </a:rPr>
              <a:t>  Vs </a:t>
            </a:r>
            <a:r>
              <a:rPr lang="en-US" sz="4000" b="1" dirty="0" err="1">
                <a:latin typeface="DM Sans" pitchFamily="2" charset="0"/>
              </a:rPr>
              <a:t>Min.Gap</a:t>
            </a:r>
            <a:endParaRPr lang="en-US" sz="4000" b="1" dirty="0">
              <a:latin typeface="DM Sans" pitchFamily="2" charset="0"/>
            </a:endParaRPr>
          </a:p>
        </p:txBody>
      </p:sp>
      <p:sp>
        <p:nvSpPr>
          <p:cNvPr id="14" name="TextBox 13">
            <a:extLst>
              <a:ext uri="{FF2B5EF4-FFF2-40B4-BE49-F238E27FC236}">
                <a16:creationId xmlns:a16="http://schemas.microsoft.com/office/drawing/2014/main" id="{0F181DA0-4C45-421C-946A-F09A40772147}"/>
              </a:ext>
            </a:extLst>
          </p:cNvPr>
          <p:cNvSpPr txBox="1"/>
          <p:nvPr/>
        </p:nvSpPr>
        <p:spPr>
          <a:xfrm>
            <a:off x="10363200" y="8783512"/>
            <a:ext cx="6228945" cy="707886"/>
          </a:xfrm>
          <a:prstGeom prst="rect">
            <a:avLst/>
          </a:prstGeom>
          <a:noFill/>
          <a:ln w="57150">
            <a:solidFill>
              <a:schemeClr val="bg1"/>
            </a:solidFill>
          </a:ln>
        </p:spPr>
        <p:txBody>
          <a:bodyPr wrap="square" rtlCol="0">
            <a:spAutoFit/>
          </a:bodyPr>
          <a:lstStyle/>
          <a:p>
            <a:pPr algn="ctr"/>
            <a:r>
              <a:rPr lang="en-US" sz="4000" b="1" dirty="0">
                <a:solidFill>
                  <a:schemeClr val="bg1"/>
                </a:solidFill>
                <a:latin typeface="DM Sans" pitchFamily="2" charset="0"/>
              </a:rPr>
              <a:t>Log Delay Vs </a:t>
            </a:r>
            <a:r>
              <a:rPr lang="en-US" sz="4000" b="1" dirty="0" err="1">
                <a:solidFill>
                  <a:schemeClr val="bg1"/>
                </a:solidFill>
                <a:latin typeface="DM Sans" pitchFamily="2" charset="0"/>
              </a:rPr>
              <a:t>Min.Gap</a:t>
            </a:r>
            <a:endParaRPr lang="en-US" sz="4000" b="1" dirty="0">
              <a:solidFill>
                <a:schemeClr val="bg1"/>
              </a:solidFill>
              <a:latin typeface="DM Sans" pitchFamily="2" charset="0"/>
            </a:endParaRPr>
          </a:p>
        </p:txBody>
      </p:sp>
    </p:spTree>
    <p:extLst>
      <p:ext uri="{BB962C8B-B14F-4D97-AF65-F5344CB8AC3E}">
        <p14:creationId xmlns:p14="http://schemas.microsoft.com/office/powerpoint/2010/main" val="354912368"/>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984053" y="0"/>
            <a:ext cx="9287905" cy="10287000"/>
            <a:chOff x="0" y="0"/>
            <a:chExt cx="3090282" cy="3131820"/>
          </a:xfrm>
          <a:solidFill>
            <a:schemeClr val="tx2">
              <a:lumMod val="75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46124" y="-658851"/>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3517" y="8468898"/>
            <a:ext cx="1851667" cy="2156235"/>
          </a:xfrm>
          <a:prstGeom prst="rect">
            <a:avLst/>
          </a:prstGeom>
        </p:spPr>
      </p:pic>
      <p:sp>
        <p:nvSpPr>
          <p:cNvPr id="8" name="TextBox 8"/>
          <p:cNvSpPr txBox="1"/>
          <p:nvPr/>
        </p:nvSpPr>
        <p:spPr>
          <a:xfrm>
            <a:off x="1797198" y="639017"/>
            <a:ext cx="13962306" cy="923330"/>
          </a:xfrm>
          <a:prstGeom prst="rect">
            <a:avLst/>
          </a:prstGeom>
        </p:spPr>
        <p:txBody>
          <a:bodyPr wrap="square" lIns="0" tIns="0" rIns="0" bIns="0" rtlCol="0" anchor="t">
            <a:spAutoFit/>
          </a:bodyPr>
          <a:lstStyle/>
          <a:p>
            <a:r>
              <a:rPr lang="en-US" sz="6000" dirty="0">
                <a:latin typeface="Brittany"/>
              </a:rPr>
              <a:t>After log transformation… </a:t>
            </a:r>
          </a:p>
        </p:txBody>
      </p:sp>
      <p:graphicFrame>
        <p:nvGraphicFramePr>
          <p:cNvPr id="11" name="Table 10">
            <a:extLst>
              <a:ext uri="{FF2B5EF4-FFF2-40B4-BE49-F238E27FC236}">
                <a16:creationId xmlns:a16="http://schemas.microsoft.com/office/drawing/2014/main" id="{EE22F6E0-F669-4EBD-B0AE-F4E2CFB5165A}"/>
              </a:ext>
            </a:extLst>
          </p:cNvPr>
          <p:cNvGraphicFramePr>
            <a:graphicFrameLocks noGrp="1"/>
          </p:cNvGraphicFramePr>
          <p:nvPr>
            <p:extLst>
              <p:ext uri="{D42A27DB-BD31-4B8C-83A1-F6EECF244321}">
                <p14:modId xmlns:p14="http://schemas.microsoft.com/office/powerpoint/2010/main" val="2422277126"/>
              </p:ext>
            </p:extLst>
          </p:nvPr>
        </p:nvGraphicFramePr>
        <p:xfrm>
          <a:off x="702465" y="1897557"/>
          <a:ext cx="16151772" cy="5958732"/>
        </p:xfrm>
        <a:graphic>
          <a:graphicData uri="http://schemas.openxmlformats.org/drawingml/2006/table">
            <a:tbl>
              <a:tblPr firstRow="1" firstCol="1" bandRow="1">
                <a:tableStyleId>{5C22544A-7EE6-4342-B048-85BDC9FD1C3A}</a:tableStyleId>
              </a:tblPr>
              <a:tblGrid>
                <a:gridCol w="2168912">
                  <a:extLst>
                    <a:ext uri="{9D8B030D-6E8A-4147-A177-3AD203B41FA5}">
                      <a16:colId xmlns:a16="http://schemas.microsoft.com/office/drawing/2014/main" val="1022401920"/>
                    </a:ext>
                  </a:extLst>
                </a:gridCol>
                <a:gridCol w="4155688">
                  <a:extLst>
                    <a:ext uri="{9D8B030D-6E8A-4147-A177-3AD203B41FA5}">
                      <a16:colId xmlns:a16="http://schemas.microsoft.com/office/drawing/2014/main" val="2176874660"/>
                    </a:ext>
                  </a:extLst>
                </a:gridCol>
                <a:gridCol w="2514600">
                  <a:extLst>
                    <a:ext uri="{9D8B030D-6E8A-4147-A177-3AD203B41FA5}">
                      <a16:colId xmlns:a16="http://schemas.microsoft.com/office/drawing/2014/main" val="2370163234"/>
                    </a:ext>
                  </a:extLst>
                </a:gridCol>
                <a:gridCol w="2438400">
                  <a:extLst>
                    <a:ext uri="{9D8B030D-6E8A-4147-A177-3AD203B41FA5}">
                      <a16:colId xmlns:a16="http://schemas.microsoft.com/office/drawing/2014/main" val="3632689646"/>
                    </a:ext>
                  </a:extLst>
                </a:gridCol>
                <a:gridCol w="2497935">
                  <a:extLst>
                    <a:ext uri="{9D8B030D-6E8A-4147-A177-3AD203B41FA5}">
                      <a16:colId xmlns:a16="http://schemas.microsoft.com/office/drawing/2014/main" val="2118853944"/>
                    </a:ext>
                  </a:extLst>
                </a:gridCol>
                <a:gridCol w="2376237">
                  <a:extLst>
                    <a:ext uri="{9D8B030D-6E8A-4147-A177-3AD203B41FA5}">
                      <a16:colId xmlns:a16="http://schemas.microsoft.com/office/drawing/2014/main" val="3160314523"/>
                    </a:ext>
                  </a:extLst>
                </a:gridCol>
              </a:tblGrid>
              <a:tr h="852047">
                <a:tc>
                  <a:txBody>
                    <a:bodyPr/>
                    <a:lstStyle/>
                    <a:p>
                      <a:pPr marL="0" marR="0" algn="l">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Model</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Best Parameters</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Training RMSE</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2800" b="1" kern="0">
                          <a:effectLst/>
                          <a:latin typeface="+mn-lt"/>
                          <a:ea typeface="Calibri" panose="020F0502020204030204" pitchFamily="34" charset="0"/>
                          <a:cs typeface="Times New Roman" panose="02020603050405020304" pitchFamily="18" charset="0"/>
                        </a:rPr>
                        <a:t>Test RMSE</a:t>
                      </a:r>
                      <a:endParaRPr lang="en-US" sz="2800" b="1" kern="10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2800" b="1" kern="100" dirty="0">
                          <a:effectLst/>
                          <a:latin typeface="+mn-lt"/>
                          <a:ea typeface="Calibri" panose="020F0502020204030204" pitchFamily="34" charset="0"/>
                          <a:cs typeface="Times New Roman" panose="02020603050405020304" pitchFamily="18" charset="0"/>
                        </a:rPr>
                        <a:t>Training MAPE</a:t>
                      </a:r>
                    </a:p>
                  </a:txBody>
                  <a:tcPr marL="68580" marR="68580" marT="0" marB="0">
                    <a:solidFill>
                      <a:schemeClr val="tx2">
                        <a:lumMod val="50000"/>
                      </a:schemeClr>
                    </a:solidFill>
                  </a:tcPr>
                </a:tc>
                <a:tc>
                  <a:txBody>
                    <a:bodyPr/>
                    <a:lstStyle/>
                    <a:p>
                      <a:pPr marL="0" marR="0" algn="l">
                        <a:lnSpc>
                          <a:spcPct val="107000"/>
                        </a:lnSpc>
                        <a:spcBef>
                          <a:spcPts val="0"/>
                        </a:spcBef>
                        <a:spcAft>
                          <a:spcPts val="0"/>
                        </a:spcAft>
                      </a:pPr>
                      <a:r>
                        <a:rPr lang="en-US" sz="2800" b="1" kern="0">
                          <a:effectLst/>
                          <a:latin typeface="+mn-lt"/>
                          <a:ea typeface="Calibri" panose="020F0502020204030204" pitchFamily="34" charset="0"/>
                          <a:cs typeface="Times New Roman" panose="02020603050405020304" pitchFamily="18" charset="0"/>
                        </a:rPr>
                        <a:t>Test MAPE</a:t>
                      </a:r>
                      <a:endParaRPr lang="en-US" sz="2800" b="1" kern="10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extLst>
                  <a:ext uri="{0D108BD9-81ED-4DB2-BD59-A6C34878D82A}">
                    <a16:rowId xmlns:a16="http://schemas.microsoft.com/office/drawing/2014/main" val="2489405156"/>
                  </a:ext>
                </a:extLst>
              </a:tr>
              <a:tr h="1848335">
                <a:tc>
                  <a:txBody>
                    <a:bodyPr/>
                    <a:lstStyle/>
                    <a:p>
                      <a:pPr marL="0" marR="0" algn="l">
                        <a:lnSpc>
                          <a:spcPct val="107000"/>
                        </a:lnSpc>
                        <a:spcBef>
                          <a:spcPts val="0"/>
                        </a:spcBef>
                        <a:spcAft>
                          <a:spcPts val="0"/>
                        </a:spcAft>
                      </a:pPr>
                      <a:r>
                        <a:rPr lang="en-US" sz="2800" b="1" kern="0">
                          <a:effectLst/>
                          <a:latin typeface="+mn-lt"/>
                          <a:ea typeface="Calibri" panose="020F0502020204030204" pitchFamily="34" charset="0"/>
                          <a:cs typeface="Times New Roman" panose="02020603050405020304" pitchFamily="18" charset="0"/>
                        </a:rPr>
                        <a:t>Random Forest</a:t>
                      </a:r>
                      <a:endParaRPr lang="en-US" sz="2800" b="1" kern="10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mtry</a:t>
                      </a:r>
                      <a:r>
                        <a:rPr lang="en-US" sz="2800" b="1" kern="0" dirty="0">
                          <a:solidFill>
                            <a:schemeClr val="bg1"/>
                          </a:solidFill>
                          <a:effectLst/>
                          <a:latin typeface="+mn-lt"/>
                          <a:ea typeface="Calibri" panose="020F0502020204030204" pitchFamily="34" charset="0"/>
                          <a:cs typeface="Times New Roman" panose="02020603050405020304" pitchFamily="18" charset="0"/>
                        </a:rPr>
                        <a:t>=35</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splitrule</a:t>
                      </a:r>
                      <a:r>
                        <a:rPr lang="en-US" sz="2800" b="1" kern="0" dirty="0">
                          <a:solidFill>
                            <a:schemeClr val="bg1"/>
                          </a:solidFill>
                          <a:effectLst/>
                          <a:latin typeface="+mn-lt"/>
                          <a:ea typeface="Calibri" panose="020F0502020204030204" pitchFamily="34" charset="0"/>
                          <a:cs typeface="Times New Roman" panose="02020603050405020304" pitchFamily="18" charset="0"/>
                        </a:rPr>
                        <a:t>=variance</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min.node.size</a:t>
                      </a:r>
                      <a:r>
                        <a:rPr lang="en-US" sz="2800" b="1" kern="0" dirty="0">
                          <a:solidFill>
                            <a:schemeClr val="bg1"/>
                          </a:solidFill>
                          <a:effectLst/>
                          <a:latin typeface="+mn-lt"/>
                          <a:ea typeface="Calibri" panose="020F0502020204030204" pitchFamily="34" charset="0"/>
                          <a:cs typeface="Times New Roman" panose="02020603050405020304" pitchFamily="18" charset="0"/>
                        </a:rPr>
                        <a:t>=5</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a:solidFill>
                            <a:schemeClr val="bg1"/>
                          </a:solidFill>
                          <a:effectLst/>
                          <a:latin typeface="+mn-lt"/>
                          <a:ea typeface="Calibri" panose="020F0502020204030204" pitchFamily="34" charset="0"/>
                          <a:cs typeface="Times New Roman" panose="02020603050405020304" pitchFamily="18" charset="0"/>
                        </a:rPr>
                        <a:t> </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4.571086</a:t>
                      </a:r>
                      <a:endParaRPr lang="en-US" sz="2800" b="1"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 </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6.377511</a:t>
                      </a:r>
                      <a:endParaRPr lang="en-US" sz="2800" b="1"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 </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100" dirty="0">
                          <a:effectLst/>
                          <a:latin typeface="+mn-lt"/>
                          <a:ea typeface="Calibri" panose="020F0502020204030204" pitchFamily="34" charset="0"/>
                          <a:cs typeface="Times New Roman" panose="02020603050405020304" pitchFamily="18" charset="0"/>
                        </a:rPr>
                        <a:t>9.24%</a:t>
                      </a:r>
                    </a:p>
                  </a:txBody>
                  <a:tcPr marL="68580" marR="68580" marT="0" marB="0"/>
                </a:tc>
                <a:tc>
                  <a:txBody>
                    <a:bodyPr/>
                    <a:lstStyle/>
                    <a:p>
                      <a:pPr marL="0" marR="0">
                        <a:lnSpc>
                          <a:spcPct val="107000"/>
                        </a:lnSpc>
                        <a:spcBef>
                          <a:spcPts val="0"/>
                        </a:spcBef>
                        <a:spcAft>
                          <a:spcPts val="0"/>
                        </a:spcAft>
                      </a:pPr>
                      <a:r>
                        <a:rPr lang="en-US" sz="2800" b="1" kern="0">
                          <a:effectLst/>
                          <a:latin typeface="+mn-lt"/>
                          <a:ea typeface="Calibri" panose="020F0502020204030204" pitchFamily="34" charset="0"/>
                          <a:cs typeface="Times New Roman" panose="02020603050405020304" pitchFamily="18" charset="0"/>
                        </a:rPr>
                        <a:t>13.49%</a:t>
                      </a:r>
                      <a:endParaRPr lang="en-US" sz="2800" b="1" kern="1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0313897"/>
                  </a:ext>
                </a:extLst>
              </a:tr>
              <a:tr h="3258350">
                <a:tc>
                  <a:txBody>
                    <a:bodyPr/>
                    <a:lstStyle/>
                    <a:p>
                      <a:pPr marL="0" marR="0" algn="l">
                        <a:lnSpc>
                          <a:spcPct val="107000"/>
                        </a:lnSpc>
                        <a:spcBef>
                          <a:spcPts val="0"/>
                        </a:spcBef>
                        <a:spcAft>
                          <a:spcPts val="0"/>
                        </a:spcAft>
                      </a:pPr>
                      <a:r>
                        <a:rPr lang="en-US" sz="2800" b="1" kern="0" dirty="0" err="1">
                          <a:effectLst/>
                          <a:latin typeface="+mn-lt"/>
                          <a:ea typeface="Calibri" panose="020F0502020204030204" pitchFamily="34" charset="0"/>
                          <a:cs typeface="Times New Roman" panose="02020603050405020304" pitchFamily="18" charset="0"/>
                        </a:rPr>
                        <a:t>XGBoost</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nrounds</a:t>
                      </a:r>
                      <a:r>
                        <a:rPr lang="en-US" sz="2800" b="1" kern="0" dirty="0">
                          <a:solidFill>
                            <a:schemeClr val="bg1"/>
                          </a:solidFill>
                          <a:effectLst/>
                          <a:latin typeface="+mn-lt"/>
                          <a:ea typeface="Calibri" panose="020F0502020204030204" pitchFamily="34" charset="0"/>
                          <a:cs typeface="Times New Roman" panose="02020603050405020304" pitchFamily="18" charset="0"/>
                        </a:rPr>
                        <a:t>=500</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max_depth</a:t>
                      </a:r>
                      <a:r>
                        <a:rPr lang="en-US" sz="2800" b="1" kern="0" dirty="0">
                          <a:solidFill>
                            <a:schemeClr val="bg1"/>
                          </a:solidFill>
                          <a:effectLst/>
                          <a:latin typeface="+mn-lt"/>
                          <a:ea typeface="Calibri" panose="020F0502020204030204" pitchFamily="34" charset="0"/>
                          <a:cs typeface="Times New Roman" panose="02020603050405020304" pitchFamily="18" charset="0"/>
                        </a:rPr>
                        <a:t>=2</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a:solidFill>
                            <a:schemeClr val="bg1"/>
                          </a:solidFill>
                          <a:effectLst/>
                          <a:latin typeface="+mn-lt"/>
                          <a:ea typeface="Calibri" panose="020F0502020204030204" pitchFamily="34" charset="0"/>
                          <a:cs typeface="Times New Roman" panose="02020603050405020304" pitchFamily="18" charset="0"/>
                        </a:rPr>
                        <a:t>eta=0.1</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a:solidFill>
                            <a:schemeClr val="bg1"/>
                          </a:solidFill>
                          <a:effectLst/>
                          <a:latin typeface="+mn-lt"/>
                          <a:ea typeface="Calibri" panose="020F0502020204030204" pitchFamily="34" charset="0"/>
                          <a:cs typeface="Times New Roman" panose="02020603050405020304" pitchFamily="18" charset="0"/>
                        </a:rPr>
                        <a:t>gamma=0.1</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colsample_bytree</a:t>
                      </a:r>
                      <a:r>
                        <a:rPr lang="en-US" sz="2800" b="1" kern="0" dirty="0">
                          <a:solidFill>
                            <a:schemeClr val="bg1"/>
                          </a:solidFill>
                          <a:effectLst/>
                          <a:latin typeface="+mn-lt"/>
                          <a:ea typeface="Calibri" panose="020F0502020204030204" pitchFamily="34" charset="0"/>
                          <a:cs typeface="Times New Roman" panose="02020603050405020304" pitchFamily="18" charset="0"/>
                        </a:rPr>
                        <a:t>=0.5</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err="1">
                          <a:solidFill>
                            <a:schemeClr val="bg1"/>
                          </a:solidFill>
                          <a:effectLst/>
                          <a:latin typeface="+mn-lt"/>
                          <a:ea typeface="Calibri" panose="020F0502020204030204" pitchFamily="34" charset="0"/>
                          <a:cs typeface="Times New Roman" panose="02020603050405020304" pitchFamily="18" charset="0"/>
                        </a:rPr>
                        <a:t>min_child_weight</a:t>
                      </a:r>
                      <a:r>
                        <a:rPr lang="en-US" sz="2800" b="1" kern="0" dirty="0">
                          <a:solidFill>
                            <a:schemeClr val="bg1"/>
                          </a:solidFill>
                          <a:effectLst/>
                          <a:latin typeface="+mn-lt"/>
                          <a:ea typeface="Calibri" panose="020F0502020204030204" pitchFamily="34" charset="0"/>
                          <a:cs typeface="Times New Roman" panose="02020603050405020304" pitchFamily="18" charset="0"/>
                        </a:rPr>
                        <a:t>=1</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1" kern="0" dirty="0">
                          <a:solidFill>
                            <a:schemeClr val="bg1"/>
                          </a:solidFill>
                          <a:effectLst/>
                          <a:latin typeface="+mn-lt"/>
                          <a:ea typeface="Calibri" panose="020F0502020204030204" pitchFamily="34" charset="0"/>
                          <a:cs typeface="Times New Roman" panose="02020603050405020304" pitchFamily="18" charset="0"/>
                        </a:rPr>
                        <a:t>subsample=0.6</a:t>
                      </a:r>
                      <a:endParaRPr lang="en-US" sz="2800" b="1" kern="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solidFill>
                      <a:schemeClr val="tx2">
                        <a:lumMod val="50000"/>
                      </a:schemeClr>
                    </a:solidFill>
                  </a:tcPr>
                </a:tc>
                <a:tc>
                  <a:txBody>
                    <a:bodyPr/>
                    <a:lstStyle/>
                    <a:p>
                      <a:pPr marL="0" marR="0">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3.172071</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6.110895</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100" dirty="0">
                          <a:effectLst/>
                          <a:latin typeface="+mn-lt"/>
                          <a:ea typeface="Calibri" panose="020F0502020204030204" pitchFamily="34" charset="0"/>
                          <a:cs typeface="Times New Roman" panose="02020603050405020304" pitchFamily="18" charset="0"/>
                        </a:rPr>
                        <a:t>6.27%</a:t>
                      </a:r>
                    </a:p>
                  </a:txBody>
                  <a:tcPr marL="68580" marR="68580" marT="0" marB="0"/>
                </a:tc>
                <a:tc>
                  <a:txBody>
                    <a:bodyPr/>
                    <a:lstStyle/>
                    <a:p>
                      <a:pPr marL="0" marR="0">
                        <a:lnSpc>
                          <a:spcPct val="107000"/>
                        </a:lnSpc>
                        <a:spcBef>
                          <a:spcPts val="0"/>
                        </a:spcBef>
                        <a:spcAft>
                          <a:spcPts val="0"/>
                        </a:spcAft>
                      </a:pPr>
                      <a:r>
                        <a:rPr lang="en-US" sz="2800" b="1" kern="0" dirty="0">
                          <a:effectLst/>
                          <a:latin typeface="+mn-lt"/>
                          <a:ea typeface="Calibri" panose="020F0502020204030204" pitchFamily="34" charset="0"/>
                          <a:cs typeface="Times New Roman" panose="02020603050405020304" pitchFamily="18" charset="0"/>
                        </a:rPr>
                        <a:t>11.97%</a:t>
                      </a:r>
                      <a:endParaRPr lang="en-US" sz="2800" b="1"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8227952"/>
                  </a:ext>
                </a:extLst>
              </a:tr>
            </a:tbl>
          </a:graphicData>
        </a:graphic>
      </p:graphicFrame>
      <p:sp>
        <p:nvSpPr>
          <p:cNvPr id="10" name="Rectangle 9">
            <a:extLst>
              <a:ext uri="{FF2B5EF4-FFF2-40B4-BE49-F238E27FC236}">
                <a16:creationId xmlns:a16="http://schemas.microsoft.com/office/drawing/2014/main" id="{F24FE3D5-75F4-4F18-A621-1BDD5161829B}"/>
              </a:ext>
            </a:extLst>
          </p:cNvPr>
          <p:cNvSpPr/>
          <p:nvPr/>
        </p:nvSpPr>
        <p:spPr>
          <a:xfrm>
            <a:off x="6858000" y="2705100"/>
            <a:ext cx="9639300"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9FDF3C8-9001-43B3-970B-1131D7C1F18C}"/>
              </a:ext>
            </a:extLst>
          </p:cNvPr>
          <p:cNvSpPr txBox="1"/>
          <p:nvPr/>
        </p:nvSpPr>
        <p:spPr>
          <a:xfrm>
            <a:off x="1600200" y="7969153"/>
            <a:ext cx="13854504" cy="2246769"/>
          </a:xfrm>
          <a:prstGeom prst="rect">
            <a:avLst/>
          </a:prstGeom>
          <a:noFill/>
        </p:spPr>
        <p:txBody>
          <a:bodyPr wrap="square" rtlCol="0">
            <a:spAutoFit/>
          </a:bodyPr>
          <a:lstStyle/>
          <a:p>
            <a:r>
              <a:rPr lang="en-US" sz="2800" b="1" kern="0" dirty="0">
                <a:solidFill>
                  <a:schemeClr val="bg1"/>
                </a:solidFill>
                <a:effectLst/>
                <a:latin typeface="DM Sans" panose="020B0604020202020204" charset="0"/>
                <a:ea typeface="Calibri" panose="020F0502020204030204" pitchFamily="34" charset="0"/>
              </a:rPr>
              <a:t>Both techniques suggest that prediction accuracy has increased but comparatively the random forest model with all the features shows better results with comparatively less overfitting.</a:t>
            </a:r>
          </a:p>
          <a:p>
            <a:endParaRPr lang="en-US" sz="2800" kern="0" dirty="0">
              <a:solidFill>
                <a:schemeClr val="bg1"/>
              </a:solidFill>
              <a:latin typeface="DM Sans" panose="020B0604020202020204" charset="0"/>
            </a:endParaRPr>
          </a:p>
          <a:p>
            <a:endParaRPr lang="en-US" sz="2800" dirty="0">
              <a:solidFill>
                <a:schemeClr val="bg1"/>
              </a:solidFill>
              <a:latin typeface="DM Sans" panose="020B0604020202020204" charset="0"/>
            </a:endParaRPr>
          </a:p>
        </p:txBody>
      </p:sp>
    </p:spTree>
    <p:extLst>
      <p:ext uri="{BB962C8B-B14F-4D97-AF65-F5344CB8AC3E}">
        <p14:creationId xmlns:p14="http://schemas.microsoft.com/office/powerpoint/2010/main" val="1462733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915400" y="1409700"/>
            <a:ext cx="9364105" cy="8877300"/>
            <a:chOff x="0" y="0"/>
            <a:chExt cx="3090282" cy="3131820"/>
          </a:xfrm>
          <a:solidFill>
            <a:schemeClr val="tx2">
              <a:lumMod val="75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495300"/>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758475"/>
            <a:ext cx="1851667" cy="2156235"/>
          </a:xfrm>
          <a:prstGeom prst="rect">
            <a:avLst/>
          </a:prstGeom>
        </p:spPr>
      </p:pic>
      <p:sp>
        <p:nvSpPr>
          <p:cNvPr id="8" name="TextBox 8"/>
          <p:cNvSpPr txBox="1"/>
          <p:nvPr/>
        </p:nvSpPr>
        <p:spPr>
          <a:xfrm>
            <a:off x="3900738" y="175067"/>
            <a:ext cx="10486524" cy="1234633"/>
          </a:xfrm>
          <a:prstGeom prst="rect">
            <a:avLst/>
          </a:prstGeom>
        </p:spPr>
        <p:txBody>
          <a:bodyPr wrap="square" lIns="0" tIns="0" rIns="0" bIns="0" rtlCol="0" anchor="t">
            <a:spAutoFit/>
          </a:bodyPr>
          <a:lstStyle/>
          <a:p>
            <a:pPr>
              <a:lnSpc>
                <a:spcPts val="10071"/>
              </a:lnSpc>
            </a:pPr>
            <a:r>
              <a:rPr lang="en-US" sz="7000" dirty="0">
                <a:latin typeface="DM Serif Display" pitchFamily="2" charset="0"/>
              </a:rPr>
              <a:t>Variable Importance plots</a:t>
            </a:r>
          </a:p>
        </p:txBody>
      </p:sp>
      <p:sp>
        <p:nvSpPr>
          <p:cNvPr id="10" name="TextBox 10">
            <a:extLst>
              <a:ext uri="{FF2B5EF4-FFF2-40B4-BE49-F238E27FC236}">
                <a16:creationId xmlns:a16="http://schemas.microsoft.com/office/drawing/2014/main" id="{022368AE-7AF5-181A-65A3-84928DEB5057}"/>
              </a:ext>
            </a:extLst>
          </p:cNvPr>
          <p:cNvSpPr txBox="1"/>
          <p:nvPr/>
        </p:nvSpPr>
        <p:spPr>
          <a:xfrm>
            <a:off x="925833" y="9250918"/>
            <a:ext cx="6273370" cy="492443"/>
          </a:xfrm>
          <a:prstGeom prst="rect">
            <a:avLst/>
          </a:prstGeom>
        </p:spPr>
        <p:txBody>
          <a:bodyPr lIns="0" tIns="0" rIns="0" bIns="0" rtlCol="0" anchor="t">
            <a:spAutoFit/>
          </a:bodyPr>
          <a:lstStyle/>
          <a:p>
            <a:pPr algn="ctr"/>
            <a:r>
              <a:rPr lang="en-US" sz="3200" b="1" dirty="0">
                <a:latin typeface="DM Sans" pitchFamily="2" charset="0"/>
              </a:rPr>
              <a:t>Random Forest</a:t>
            </a:r>
          </a:p>
        </p:txBody>
      </p:sp>
      <p:sp>
        <p:nvSpPr>
          <p:cNvPr id="12" name="TextBox 10">
            <a:extLst>
              <a:ext uri="{FF2B5EF4-FFF2-40B4-BE49-F238E27FC236}">
                <a16:creationId xmlns:a16="http://schemas.microsoft.com/office/drawing/2014/main" id="{10F6D1FE-A5D0-76B7-0F7C-D03FF4631628}"/>
              </a:ext>
            </a:extLst>
          </p:cNvPr>
          <p:cNvSpPr txBox="1"/>
          <p:nvPr/>
        </p:nvSpPr>
        <p:spPr>
          <a:xfrm>
            <a:off x="10460767" y="9250919"/>
            <a:ext cx="6273370" cy="492443"/>
          </a:xfrm>
          <a:prstGeom prst="rect">
            <a:avLst/>
          </a:prstGeom>
        </p:spPr>
        <p:txBody>
          <a:bodyPr lIns="0" tIns="0" rIns="0" bIns="0" rtlCol="0" anchor="t">
            <a:spAutoFit/>
          </a:bodyPr>
          <a:lstStyle/>
          <a:p>
            <a:pPr algn="ctr"/>
            <a:r>
              <a:rPr lang="en-US" sz="3200" b="1" dirty="0">
                <a:solidFill>
                  <a:schemeClr val="bg1"/>
                </a:solidFill>
                <a:latin typeface="DM Sans" pitchFamily="2" charset="0"/>
              </a:rPr>
              <a:t>XGBoost Model</a:t>
            </a:r>
          </a:p>
        </p:txBody>
      </p:sp>
      <p:pic>
        <p:nvPicPr>
          <p:cNvPr id="4" name="Picture 3">
            <a:extLst>
              <a:ext uri="{FF2B5EF4-FFF2-40B4-BE49-F238E27FC236}">
                <a16:creationId xmlns:a16="http://schemas.microsoft.com/office/drawing/2014/main" id="{C4AC8EF3-8C45-FB3A-9D7A-172CA90B0C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534" y="1660935"/>
            <a:ext cx="8180581" cy="7415603"/>
          </a:xfrm>
          <a:prstGeom prst="rect">
            <a:avLst/>
          </a:prstGeom>
          <a:noFill/>
        </p:spPr>
      </p:pic>
      <p:pic>
        <p:nvPicPr>
          <p:cNvPr id="14" name="Picture 13">
            <a:extLst>
              <a:ext uri="{FF2B5EF4-FFF2-40B4-BE49-F238E27FC236}">
                <a16:creationId xmlns:a16="http://schemas.microsoft.com/office/drawing/2014/main" id="{2C479F60-C82A-D85B-D058-0751F52D89A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85889" y="1660935"/>
            <a:ext cx="8599577" cy="7415603"/>
          </a:xfrm>
          <a:prstGeom prst="rect">
            <a:avLst/>
          </a:prstGeom>
          <a:noFill/>
        </p:spPr>
      </p:pic>
    </p:spTree>
    <p:extLst>
      <p:ext uri="{BB962C8B-B14F-4D97-AF65-F5344CB8AC3E}">
        <p14:creationId xmlns:p14="http://schemas.microsoft.com/office/powerpoint/2010/main" val="155046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5697200" y="-6870"/>
            <a:ext cx="9287905" cy="10287000"/>
            <a:chOff x="0" y="0"/>
            <a:chExt cx="3090282" cy="3131820"/>
          </a:xfrm>
          <a:solidFill>
            <a:schemeClr val="tx2">
              <a:lumMod val="75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429757"/>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572500"/>
            <a:ext cx="1851667" cy="2156235"/>
          </a:xfrm>
          <a:prstGeom prst="rect">
            <a:avLst/>
          </a:prstGeom>
        </p:spPr>
      </p:pic>
      <p:sp>
        <p:nvSpPr>
          <p:cNvPr id="8" name="TextBox 8"/>
          <p:cNvSpPr txBox="1"/>
          <p:nvPr/>
        </p:nvSpPr>
        <p:spPr>
          <a:xfrm>
            <a:off x="929844" y="569330"/>
            <a:ext cx="12382440" cy="1107996"/>
          </a:xfrm>
          <a:prstGeom prst="rect">
            <a:avLst/>
          </a:prstGeom>
        </p:spPr>
        <p:txBody>
          <a:bodyPr wrap="square" lIns="0" tIns="0" rIns="0" bIns="0" rtlCol="0" anchor="t">
            <a:spAutoFit/>
          </a:bodyPr>
          <a:lstStyle/>
          <a:p>
            <a:r>
              <a:rPr lang="en-US" sz="7200" dirty="0">
                <a:latin typeface="Brittany"/>
              </a:rPr>
              <a:t>Comparison… </a:t>
            </a:r>
          </a:p>
        </p:txBody>
      </p:sp>
      <p:graphicFrame>
        <p:nvGraphicFramePr>
          <p:cNvPr id="9" name="Table 6">
            <a:extLst>
              <a:ext uri="{FF2B5EF4-FFF2-40B4-BE49-F238E27FC236}">
                <a16:creationId xmlns:a16="http://schemas.microsoft.com/office/drawing/2014/main" id="{7A0992C9-17A6-4338-848D-F581CFB3B778}"/>
              </a:ext>
            </a:extLst>
          </p:cNvPr>
          <p:cNvGraphicFramePr>
            <a:graphicFrameLocks noGrp="1"/>
          </p:cNvGraphicFramePr>
          <p:nvPr>
            <p:extLst>
              <p:ext uri="{D42A27DB-BD31-4B8C-83A1-F6EECF244321}">
                <p14:modId xmlns:p14="http://schemas.microsoft.com/office/powerpoint/2010/main" val="1048954751"/>
              </p:ext>
            </p:extLst>
          </p:nvPr>
        </p:nvGraphicFramePr>
        <p:xfrm>
          <a:off x="933854" y="2360287"/>
          <a:ext cx="17145000" cy="5060728"/>
        </p:xfrm>
        <a:graphic>
          <a:graphicData uri="http://schemas.openxmlformats.org/drawingml/2006/table">
            <a:tbl>
              <a:tblPr firstRow="1" bandRow="1">
                <a:tableStyleId>{5202B0CA-FC54-4496-8BCA-5EF66A818D29}</a:tableStyleId>
              </a:tblPr>
              <a:tblGrid>
                <a:gridCol w="1905000">
                  <a:extLst>
                    <a:ext uri="{9D8B030D-6E8A-4147-A177-3AD203B41FA5}">
                      <a16:colId xmlns:a16="http://schemas.microsoft.com/office/drawing/2014/main" val="2748001387"/>
                    </a:ext>
                  </a:extLst>
                </a:gridCol>
                <a:gridCol w="1905000">
                  <a:extLst>
                    <a:ext uri="{9D8B030D-6E8A-4147-A177-3AD203B41FA5}">
                      <a16:colId xmlns:a16="http://schemas.microsoft.com/office/drawing/2014/main" val="2982528137"/>
                    </a:ext>
                  </a:extLst>
                </a:gridCol>
                <a:gridCol w="1905000">
                  <a:extLst>
                    <a:ext uri="{9D8B030D-6E8A-4147-A177-3AD203B41FA5}">
                      <a16:colId xmlns:a16="http://schemas.microsoft.com/office/drawing/2014/main" val="2663312327"/>
                    </a:ext>
                  </a:extLst>
                </a:gridCol>
                <a:gridCol w="1905000">
                  <a:extLst>
                    <a:ext uri="{9D8B030D-6E8A-4147-A177-3AD203B41FA5}">
                      <a16:colId xmlns:a16="http://schemas.microsoft.com/office/drawing/2014/main" val="1830611418"/>
                    </a:ext>
                  </a:extLst>
                </a:gridCol>
                <a:gridCol w="1905000">
                  <a:extLst>
                    <a:ext uri="{9D8B030D-6E8A-4147-A177-3AD203B41FA5}">
                      <a16:colId xmlns:a16="http://schemas.microsoft.com/office/drawing/2014/main" val="2127121627"/>
                    </a:ext>
                  </a:extLst>
                </a:gridCol>
                <a:gridCol w="1905000">
                  <a:extLst>
                    <a:ext uri="{9D8B030D-6E8A-4147-A177-3AD203B41FA5}">
                      <a16:colId xmlns:a16="http://schemas.microsoft.com/office/drawing/2014/main" val="1056640918"/>
                    </a:ext>
                  </a:extLst>
                </a:gridCol>
                <a:gridCol w="1905000">
                  <a:extLst>
                    <a:ext uri="{9D8B030D-6E8A-4147-A177-3AD203B41FA5}">
                      <a16:colId xmlns:a16="http://schemas.microsoft.com/office/drawing/2014/main" val="97528422"/>
                    </a:ext>
                  </a:extLst>
                </a:gridCol>
                <a:gridCol w="1695201">
                  <a:extLst>
                    <a:ext uri="{9D8B030D-6E8A-4147-A177-3AD203B41FA5}">
                      <a16:colId xmlns:a16="http://schemas.microsoft.com/office/drawing/2014/main" val="990514107"/>
                    </a:ext>
                  </a:extLst>
                </a:gridCol>
                <a:gridCol w="2114799">
                  <a:extLst>
                    <a:ext uri="{9D8B030D-6E8A-4147-A177-3AD203B41FA5}">
                      <a16:colId xmlns:a16="http://schemas.microsoft.com/office/drawing/2014/main" val="3623197673"/>
                    </a:ext>
                  </a:extLst>
                </a:gridCol>
              </a:tblGrid>
              <a:tr h="1051560">
                <a:tc>
                  <a:txBody>
                    <a:bodyPr/>
                    <a:lstStyle/>
                    <a:p>
                      <a:endParaRPr lang="en-US" dirty="0">
                        <a:latin typeface="+mn-lt"/>
                      </a:endParaRPr>
                    </a:p>
                  </a:txBody>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rPr>
                        <a:t>With all the features</a:t>
                      </a:r>
                    </a:p>
                    <a:p>
                      <a:pPr algn="ctr"/>
                      <a:endParaRPr lang="en-US" sz="4400" dirty="0">
                        <a:latin typeface="+mn-lt"/>
                        <a:cs typeface="Times New Roman" panose="02020603050405020304" pitchFamily="18" charset="0"/>
                      </a:endParaRPr>
                    </a:p>
                  </a:txBody>
                  <a:tcPr/>
                </a:tc>
                <a:tc hMerge="1">
                  <a:txBody>
                    <a:bodyPr/>
                    <a:lstStyle/>
                    <a:p>
                      <a:pPr algn="ctr"/>
                      <a:endParaRPr lang="en-US" sz="44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4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800" dirty="0">
                        <a:latin typeface="Times New Roman" panose="02020603050405020304" pitchFamily="18" charset="0"/>
                        <a:cs typeface="Times New Roman" panose="02020603050405020304" pitchFamily="18" charset="0"/>
                      </a:endParaRPr>
                    </a:p>
                  </a:txBody>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rPr>
                        <a:t>With important features</a:t>
                      </a:r>
                    </a:p>
                    <a:p>
                      <a:pPr algn="ctr"/>
                      <a:endParaRPr lang="en-US" sz="4400" dirty="0">
                        <a:latin typeface="+mn-lt"/>
                        <a:cs typeface="Times New Roman" panose="02020603050405020304" pitchFamily="18" charset="0"/>
                      </a:endParaRPr>
                    </a:p>
                  </a:txBody>
                  <a:tcPr/>
                </a:tc>
                <a:tc hMerge="1">
                  <a:txBody>
                    <a:bodyPr/>
                    <a:lstStyle/>
                    <a:p>
                      <a:pPr algn="ctr"/>
                      <a:endParaRPr lang="en-US" sz="48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8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2183552"/>
                  </a:ext>
                </a:extLst>
              </a:tr>
              <a:tr h="998570">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Model</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Training RMSE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Test RMSE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100" dirty="0">
                          <a:effectLst/>
                          <a:latin typeface="DM Sans" panose="020B0604020202020204" charset="0"/>
                          <a:ea typeface="Calibri" panose="020F0502020204030204" pitchFamily="34" charset="0"/>
                          <a:cs typeface="Times New Roman" panose="02020603050405020304" pitchFamily="18" charset="0"/>
                        </a:rPr>
                        <a:t>Training MAPE</a:t>
                      </a:r>
                    </a:p>
                  </a:txBody>
                  <a:tcPr marL="68580" marR="68580" marT="0" marB="0"/>
                </a:tc>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Test MAPE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Training RMSE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800" b="1" kern="0" dirty="0">
                          <a:effectLst/>
                          <a:latin typeface="DM Sans" panose="020B0604020202020204" charset="0"/>
                          <a:ea typeface="Calibri" panose="020F0502020204030204" pitchFamily="34" charset="0"/>
                          <a:cs typeface="Times New Roman" panose="02020603050405020304" pitchFamily="18" charset="0"/>
                        </a:rPr>
                        <a:t>Test RMSE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100" dirty="0">
                          <a:effectLst/>
                          <a:latin typeface="DM Sans" panose="020B0604020202020204" charset="0"/>
                          <a:ea typeface="Calibri" panose="020F0502020204030204" pitchFamily="34" charset="0"/>
                          <a:cs typeface="Times New Roman" panose="02020603050405020304" pitchFamily="18" charset="0"/>
                        </a:rPr>
                        <a:t>Training MAPE</a:t>
                      </a:r>
                    </a:p>
                  </a:txBody>
                  <a:tcPr marL="68580" marR="68580" marT="0" marB="0"/>
                </a:tc>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Test MAPE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4538957"/>
                  </a:ext>
                </a:extLst>
              </a:tr>
              <a:tr h="1080737">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Random Forest</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4.571086</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 </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6.377511</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 </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0" kern="100" dirty="0">
                          <a:effectLst/>
                          <a:latin typeface="DM Sans" panose="020B0604020202020204" charset="0"/>
                          <a:ea typeface="Calibri" panose="020F0502020204030204" pitchFamily="34" charset="0"/>
                          <a:cs typeface="Times New Roman" panose="02020603050405020304" pitchFamily="18" charset="0"/>
                        </a:rPr>
                        <a:t>9.24%</a:t>
                      </a: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13.49%</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2.654157</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 </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6.97303</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0" kern="100" dirty="0">
                          <a:effectLst/>
                          <a:latin typeface="DM Sans" panose="020B0604020202020204" charset="0"/>
                          <a:ea typeface="Calibri" panose="020F0502020204030204" pitchFamily="34" charset="0"/>
                          <a:cs typeface="Times New Roman" panose="02020603050405020304" pitchFamily="18" charset="0"/>
                        </a:rPr>
                        <a:t>4.81%</a:t>
                      </a:r>
                    </a:p>
                  </a:txBody>
                  <a:tcPr marL="68580" marR="68580" marT="0" marB="0"/>
                </a:tc>
                <a:tc>
                  <a:txBody>
                    <a:bodyPr/>
                    <a:lstStyle/>
                    <a:p>
                      <a:pPr marL="0" marR="0">
                        <a:lnSpc>
                          <a:spcPct val="107000"/>
                        </a:lnSpc>
                        <a:spcBef>
                          <a:spcPts val="0"/>
                        </a:spcBef>
                        <a:spcAft>
                          <a:spcPts val="0"/>
                        </a:spcAft>
                      </a:pPr>
                      <a:r>
                        <a:rPr lang="en-US" sz="2800" b="0" kern="0">
                          <a:effectLst/>
                          <a:latin typeface="DM Sans" panose="020B0604020202020204" charset="0"/>
                          <a:ea typeface="Calibri" panose="020F0502020204030204" pitchFamily="34" charset="0"/>
                          <a:cs typeface="Times New Roman" panose="02020603050405020304" pitchFamily="18" charset="0"/>
                        </a:rPr>
                        <a:t>14.82%</a:t>
                      </a:r>
                      <a:endParaRPr lang="en-US" sz="2800" b="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3331816"/>
                  </a:ext>
                </a:extLst>
              </a:tr>
              <a:tr h="1548861">
                <a:tc>
                  <a:txBody>
                    <a:bodyPr/>
                    <a:lstStyle/>
                    <a:p>
                      <a:pPr marL="0" marR="0" algn="l">
                        <a:lnSpc>
                          <a:spcPct val="107000"/>
                        </a:lnSpc>
                        <a:spcBef>
                          <a:spcPts val="0"/>
                        </a:spcBef>
                        <a:spcAft>
                          <a:spcPts val="0"/>
                        </a:spcAft>
                      </a:pPr>
                      <a:r>
                        <a:rPr lang="en-US" sz="2800" b="1" kern="0" dirty="0" err="1">
                          <a:effectLst/>
                          <a:latin typeface="DM Sans" panose="020B0604020202020204" charset="0"/>
                          <a:ea typeface="Calibri" panose="020F0502020204030204" pitchFamily="34" charset="0"/>
                          <a:cs typeface="Times New Roman" panose="02020603050405020304" pitchFamily="18" charset="0"/>
                        </a:rPr>
                        <a:t>XGBoost</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3.172071</a:t>
                      </a: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6.110895</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0" kern="100" dirty="0">
                          <a:effectLst/>
                          <a:latin typeface="DM Sans" panose="020B0604020202020204" charset="0"/>
                          <a:ea typeface="Calibri" panose="020F0502020204030204" pitchFamily="34" charset="0"/>
                          <a:cs typeface="Times New Roman" panose="02020603050405020304" pitchFamily="18" charset="0"/>
                        </a:rPr>
                        <a:t>6.27%</a:t>
                      </a: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11.97%</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3.45038</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6.312643</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0" kern="100" dirty="0">
                          <a:effectLst/>
                          <a:latin typeface="DM Sans" panose="020B0604020202020204" charset="0"/>
                          <a:ea typeface="Calibri" panose="020F0502020204030204" pitchFamily="34" charset="0"/>
                          <a:cs typeface="Times New Roman" panose="02020603050405020304" pitchFamily="18" charset="0"/>
                        </a:rPr>
                        <a:t>7.13%</a:t>
                      </a: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13.28%</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114049"/>
                  </a:ext>
                </a:extLst>
              </a:tr>
            </a:tbl>
          </a:graphicData>
        </a:graphic>
      </p:graphicFrame>
      <p:cxnSp>
        <p:nvCxnSpPr>
          <p:cNvPr id="5" name="Straight Connector 4">
            <a:extLst>
              <a:ext uri="{FF2B5EF4-FFF2-40B4-BE49-F238E27FC236}">
                <a16:creationId xmlns:a16="http://schemas.microsoft.com/office/drawing/2014/main" id="{9CDE8E67-7DB2-4707-B584-F3394CBB4546}"/>
              </a:ext>
            </a:extLst>
          </p:cNvPr>
          <p:cNvCxnSpPr>
            <a:cxnSpLocks/>
          </p:cNvCxnSpPr>
          <p:nvPr/>
        </p:nvCxnSpPr>
        <p:spPr>
          <a:xfrm>
            <a:off x="10287000" y="2705100"/>
            <a:ext cx="0" cy="470484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5ACE237-0676-4405-A2D9-7717B3E6BC19}"/>
              </a:ext>
            </a:extLst>
          </p:cNvPr>
          <p:cNvCxnSpPr>
            <a:cxnSpLocks/>
          </p:cNvCxnSpPr>
          <p:nvPr/>
        </p:nvCxnSpPr>
        <p:spPr>
          <a:xfrm>
            <a:off x="2667000" y="2705100"/>
            <a:ext cx="0" cy="4704843"/>
          </a:xfrm>
          <a:prstGeom prst="line">
            <a:avLst/>
          </a:prstGeom>
          <a:ln w="571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141E49F-4624-40E1-B0F2-6AB6BB490CF3}"/>
              </a:ext>
            </a:extLst>
          </p:cNvPr>
          <p:cNvSpPr/>
          <p:nvPr/>
        </p:nvSpPr>
        <p:spPr>
          <a:xfrm>
            <a:off x="838201" y="4762500"/>
            <a:ext cx="9296399"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683253-20BA-47F2-8716-EA8E6DD85F1B}"/>
              </a:ext>
            </a:extLst>
          </p:cNvPr>
          <p:cNvSpPr txBox="1"/>
          <p:nvPr/>
        </p:nvSpPr>
        <p:spPr>
          <a:xfrm>
            <a:off x="1524000" y="7529357"/>
            <a:ext cx="14430023" cy="3046988"/>
          </a:xfrm>
          <a:prstGeom prst="rect">
            <a:avLst/>
          </a:prstGeom>
          <a:noFill/>
        </p:spPr>
        <p:txBody>
          <a:bodyPr wrap="square" rtlCol="0">
            <a:spAutoFit/>
          </a:bodyPr>
          <a:lstStyle/>
          <a:p>
            <a:pPr marL="342900" indent="-342900">
              <a:buFont typeface="Arial" panose="020B0604020202020204" pitchFamily="34" charset="0"/>
              <a:buChar char="•"/>
            </a:pPr>
            <a:r>
              <a:rPr lang="en-US" sz="3200" b="1" kern="0" dirty="0">
                <a:effectLst/>
                <a:latin typeface="DM Sans" panose="020B0604020202020204" charset="0"/>
                <a:ea typeface="Calibri" panose="020F0502020204030204" pitchFamily="34" charset="0"/>
              </a:rPr>
              <a:t>In models with the important features , the prediction accuracy has decreased with considerably higher Test MAPE values. </a:t>
            </a:r>
          </a:p>
          <a:p>
            <a:pPr marL="342900" indent="-342900">
              <a:buFont typeface="Arial" panose="020B0604020202020204" pitchFamily="34" charset="0"/>
              <a:buChar char="•"/>
            </a:pPr>
            <a:endParaRPr lang="en-US" sz="3200" b="1" kern="0" dirty="0">
              <a:latin typeface="DM Sans" panose="020B0604020202020204" charset="0"/>
            </a:endParaRPr>
          </a:p>
          <a:p>
            <a:pPr marL="342900" indent="-342900">
              <a:buFont typeface="Arial" panose="020B0604020202020204" pitchFamily="34" charset="0"/>
              <a:buChar char="•"/>
            </a:pPr>
            <a:r>
              <a:rPr lang="en-US" sz="3200" b="1" kern="0" dirty="0">
                <a:latin typeface="DM Sans" panose="020B0604020202020204" charset="0"/>
              </a:rPr>
              <a:t>Hence , </a:t>
            </a:r>
            <a:r>
              <a:rPr lang="en-US" sz="3200" b="1" kern="0" dirty="0">
                <a:effectLst/>
                <a:latin typeface="DM Sans" panose="020B0604020202020204" charset="0"/>
                <a:ea typeface="Calibri" panose="020F0502020204030204" pitchFamily="34" charset="0"/>
              </a:rPr>
              <a:t>the </a:t>
            </a:r>
            <a:r>
              <a:rPr lang="en-US" sz="3200" b="1" kern="0" dirty="0">
                <a:effectLst/>
                <a:highlight>
                  <a:srgbClr val="FFFF00"/>
                </a:highlight>
                <a:latin typeface="DM Sans" panose="020B0604020202020204" charset="0"/>
                <a:ea typeface="Calibri" panose="020F0502020204030204" pitchFamily="34" charset="0"/>
              </a:rPr>
              <a:t>Random forest model with all the features </a:t>
            </a:r>
            <a:r>
              <a:rPr lang="en-US" sz="3200" b="1" kern="0" dirty="0">
                <a:effectLst/>
                <a:latin typeface="DM Sans" panose="020B0604020202020204" charset="0"/>
                <a:ea typeface="Calibri" panose="020F0502020204030204" pitchFamily="34" charset="0"/>
              </a:rPr>
              <a:t> has better accuracy.</a:t>
            </a:r>
          </a:p>
          <a:p>
            <a:r>
              <a:rPr lang="en-US" sz="3200" b="1" kern="0" dirty="0">
                <a:latin typeface="DM Sans" panose="020B0604020202020204" charset="0"/>
              </a:rPr>
              <a:t> </a:t>
            </a:r>
          </a:p>
        </p:txBody>
      </p:sp>
    </p:spTree>
    <p:extLst>
      <p:ext uri="{BB962C8B-B14F-4D97-AF65-F5344CB8AC3E}">
        <p14:creationId xmlns:p14="http://schemas.microsoft.com/office/powerpoint/2010/main" val="3635700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9000095" y="0"/>
            <a:ext cx="9287905" cy="10287000"/>
            <a:chOff x="0" y="0"/>
            <a:chExt cx="3090282" cy="3131820"/>
          </a:xfrm>
          <a:solidFill>
            <a:schemeClr val="tx2">
              <a:lumMod val="75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429757"/>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572500"/>
            <a:ext cx="1851667" cy="2156235"/>
          </a:xfrm>
          <a:prstGeom prst="rect">
            <a:avLst/>
          </a:prstGeom>
        </p:spPr>
      </p:pic>
      <p:sp>
        <p:nvSpPr>
          <p:cNvPr id="8" name="TextBox 8"/>
          <p:cNvSpPr txBox="1"/>
          <p:nvPr/>
        </p:nvSpPr>
        <p:spPr>
          <a:xfrm>
            <a:off x="1095069" y="724912"/>
            <a:ext cx="12382440" cy="1107996"/>
          </a:xfrm>
          <a:prstGeom prst="rect">
            <a:avLst/>
          </a:prstGeom>
        </p:spPr>
        <p:txBody>
          <a:bodyPr wrap="square" lIns="0" tIns="0" rIns="0" bIns="0" rtlCol="0" anchor="t">
            <a:spAutoFit/>
          </a:bodyPr>
          <a:lstStyle/>
          <a:p>
            <a:r>
              <a:rPr lang="en-US" sz="7200" dirty="0">
                <a:latin typeface="Brittany"/>
              </a:rPr>
              <a:t>Comparison… </a:t>
            </a:r>
          </a:p>
        </p:txBody>
      </p:sp>
      <p:graphicFrame>
        <p:nvGraphicFramePr>
          <p:cNvPr id="9" name="Table 6">
            <a:extLst>
              <a:ext uri="{FF2B5EF4-FFF2-40B4-BE49-F238E27FC236}">
                <a16:creationId xmlns:a16="http://schemas.microsoft.com/office/drawing/2014/main" id="{7A0992C9-17A6-4338-848D-F581CFB3B778}"/>
              </a:ext>
            </a:extLst>
          </p:cNvPr>
          <p:cNvGraphicFramePr>
            <a:graphicFrameLocks noGrp="1"/>
          </p:cNvGraphicFramePr>
          <p:nvPr>
            <p:extLst>
              <p:ext uri="{D42A27DB-BD31-4B8C-83A1-F6EECF244321}">
                <p14:modId xmlns:p14="http://schemas.microsoft.com/office/powerpoint/2010/main" val="3288342243"/>
              </p:ext>
            </p:extLst>
          </p:nvPr>
        </p:nvGraphicFramePr>
        <p:xfrm>
          <a:off x="427595" y="2496056"/>
          <a:ext cx="17479457" cy="3667669"/>
        </p:xfrm>
        <a:graphic>
          <a:graphicData uri="http://schemas.openxmlformats.org/drawingml/2006/table">
            <a:tbl>
              <a:tblPr firstRow="1" bandRow="1">
                <a:tableStyleId>{5202B0CA-FC54-4496-8BCA-5EF66A818D29}</a:tableStyleId>
              </a:tblPr>
              <a:tblGrid>
                <a:gridCol w="2184932">
                  <a:extLst>
                    <a:ext uri="{9D8B030D-6E8A-4147-A177-3AD203B41FA5}">
                      <a16:colId xmlns:a16="http://schemas.microsoft.com/office/drawing/2014/main" val="2982528137"/>
                    </a:ext>
                  </a:extLst>
                </a:gridCol>
                <a:gridCol w="2184932">
                  <a:extLst>
                    <a:ext uri="{9D8B030D-6E8A-4147-A177-3AD203B41FA5}">
                      <a16:colId xmlns:a16="http://schemas.microsoft.com/office/drawing/2014/main" val="2663312327"/>
                    </a:ext>
                  </a:extLst>
                </a:gridCol>
                <a:gridCol w="2184932">
                  <a:extLst>
                    <a:ext uri="{9D8B030D-6E8A-4147-A177-3AD203B41FA5}">
                      <a16:colId xmlns:a16="http://schemas.microsoft.com/office/drawing/2014/main" val="1830611418"/>
                    </a:ext>
                  </a:extLst>
                </a:gridCol>
                <a:gridCol w="2184932">
                  <a:extLst>
                    <a:ext uri="{9D8B030D-6E8A-4147-A177-3AD203B41FA5}">
                      <a16:colId xmlns:a16="http://schemas.microsoft.com/office/drawing/2014/main" val="2127121627"/>
                    </a:ext>
                  </a:extLst>
                </a:gridCol>
                <a:gridCol w="2184932">
                  <a:extLst>
                    <a:ext uri="{9D8B030D-6E8A-4147-A177-3AD203B41FA5}">
                      <a16:colId xmlns:a16="http://schemas.microsoft.com/office/drawing/2014/main" val="1056640918"/>
                    </a:ext>
                  </a:extLst>
                </a:gridCol>
                <a:gridCol w="2184932">
                  <a:extLst>
                    <a:ext uri="{9D8B030D-6E8A-4147-A177-3AD203B41FA5}">
                      <a16:colId xmlns:a16="http://schemas.microsoft.com/office/drawing/2014/main" val="97528422"/>
                    </a:ext>
                  </a:extLst>
                </a:gridCol>
                <a:gridCol w="1944304">
                  <a:extLst>
                    <a:ext uri="{9D8B030D-6E8A-4147-A177-3AD203B41FA5}">
                      <a16:colId xmlns:a16="http://schemas.microsoft.com/office/drawing/2014/main" val="990514107"/>
                    </a:ext>
                  </a:extLst>
                </a:gridCol>
                <a:gridCol w="2425561">
                  <a:extLst>
                    <a:ext uri="{9D8B030D-6E8A-4147-A177-3AD203B41FA5}">
                      <a16:colId xmlns:a16="http://schemas.microsoft.com/office/drawing/2014/main" val="3623197673"/>
                    </a:ext>
                  </a:extLst>
                </a:gridCol>
              </a:tblGrid>
              <a:tr h="1588362">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rPr>
                        <a:t>Without log transformation</a:t>
                      </a:r>
                    </a:p>
                    <a:p>
                      <a:pPr algn="ctr"/>
                      <a:endParaRPr lang="en-US" sz="4400" dirty="0">
                        <a:latin typeface="+mn-lt"/>
                        <a:cs typeface="Times New Roman" panose="02020603050405020304" pitchFamily="18" charset="0"/>
                      </a:endParaRPr>
                    </a:p>
                  </a:txBody>
                  <a:tcPr/>
                </a:tc>
                <a:tc hMerge="1">
                  <a:txBody>
                    <a:bodyPr/>
                    <a:lstStyle/>
                    <a:p>
                      <a:pPr algn="ctr"/>
                      <a:endParaRPr lang="en-US" sz="44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4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800" dirty="0">
                        <a:latin typeface="Times New Roman" panose="02020603050405020304" pitchFamily="18" charset="0"/>
                        <a:cs typeface="Times New Roman" panose="02020603050405020304" pitchFamily="18" charset="0"/>
                      </a:endParaRPr>
                    </a:p>
                  </a:txBody>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rPr>
                        <a:t>With log transformation</a:t>
                      </a:r>
                    </a:p>
                    <a:p>
                      <a:pPr algn="ctr"/>
                      <a:endParaRPr lang="en-US" sz="4400" dirty="0">
                        <a:latin typeface="+mn-lt"/>
                        <a:cs typeface="Times New Roman" panose="02020603050405020304" pitchFamily="18" charset="0"/>
                      </a:endParaRPr>
                    </a:p>
                  </a:txBody>
                  <a:tcPr/>
                </a:tc>
                <a:tc hMerge="1">
                  <a:txBody>
                    <a:bodyPr/>
                    <a:lstStyle/>
                    <a:p>
                      <a:pPr algn="ctr"/>
                      <a:endParaRPr lang="en-US" sz="48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800" dirty="0">
                        <a:latin typeface="Times New Roman" panose="02020603050405020304" pitchFamily="18" charset="0"/>
                        <a:cs typeface="Times New Roman" panose="02020603050405020304" pitchFamily="18" charset="0"/>
                      </a:endParaRPr>
                    </a:p>
                  </a:txBody>
                  <a:tcPr/>
                </a:tc>
                <a:tc hMerge="1">
                  <a:txBody>
                    <a:bodyPr/>
                    <a:lstStyle/>
                    <a:p>
                      <a:pPr algn="ctr"/>
                      <a:endParaRPr lang="en-US" sz="4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2183552"/>
                  </a:ext>
                </a:extLst>
              </a:tr>
              <a:tr h="998570">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Training RMSE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Test RMSE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100" dirty="0">
                          <a:effectLst/>
                          <a:latin typeface="DM Sans" panose="020B0604020202020204" charset="0"/>
                          <a:ea typeface="Calibri" panose="020F0502020204030204" pitchFamily="34" charset="0"/>
                          <a:cs typeface="Times New Roman" panose="02020603050405020304" pitchFamily="18" charset="0"/>
                        </a:rPr>
                        <a:t>Training MAPE</a:t>
                      </a:r>
                    </a:p>
                  </a:txBody>
                  <a:tcPr marL="68580" marR="68580" marT="0" marB="0"/>
                </a:tc>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Test MAPE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Training RMSE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800" b="1" kern="0" dirty="0">
                          <a:effectLst/>
                          <a:latin typeface="DM Sans" panose="020B0604020202020204" charset="0"/>
                          <a:ea typeface="Calibri" panose="020F0502020204030204" pitchFamily="34" charset="0"/>
                          <a:cs typeface="Times New Roman" panose="02020603050405020304" pitchFamily="18" charset="0"/>
                        </a:rPr>
                        <a:t>Test RMSE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1" kern="100" dirty="0">
                          <a:effectLst/>
                          <a:latin typeface="DM Sans" panose="020B0604020202020204" charset="0"/>
                          <a:ea typeface="Calibri" panose="020F0502020204030204" pitchFamily="34" charset="0"/>
                          <a:cs typeface="Times New Roman" panose="02020603050405020304" pitchFamily="18" charset="0"/>
                        </a:rPr>
                        <a:t>Training MAPE</a:t>
                      </a:r>
                    </a:p>
                  </a:txBody>
                  <a:tcPr marL="68580" marR="68580" marT="0" marB="0"/>
                </a:tc>
                <a:tc>
                  <a:txBody>
                    <a:bodyPr/>
                    <a:lstStyle/>
                    <a:p>
                      <a:pPr marL="0" marR="0" algn="l">
                        <a:lnSpc>
                          <a:spcPct val="107000"/>
                        </a:lnSpc>
                        <a:spcBef>
                          <a:spcPts val="0"/>
                        </a:spcBef>
                        <a:spcAft>
                          <a:spcPts val="0"/>
                        </a:spcAft>
                      </a:pPr>
                      <a:r>
                        <a:rPr lang="en-US" sz="2800" b="1" kern="0" dirty="0">
                          <a:effectLst/>
                          <a:latin typeface="DM Sans" panose="020B0604020202020204" charset="0"/>
                          <a:ea typeface="Calibri" panose="020F0502020204030204" pitchFamily="34" charset="0"/>
                          <a:cs typeface="Times New Roman" panose="02020603050405020304" pitchFamily="18" charset="0"/>
                        </a:rPr>
                        <a:t>Test MAPE</a:t>
                      </a:r>
                      <a:endParaRPr lang="en-US" sz="2800" b="1"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4538957"/>
                  </a:ext>
                </a:extLst>
              </a:tr>
              <a:tr h="1080737">
                <a:tc>
                  <a:txBody>
                    <a:bodyPr/>
                    <a:lstStyle/>
                    <a:p>
                      <a:pPr marL="0" marR="0" algn="l">
                        <a:lnSpc>
                          <a:spcPct val="107000"/>
                        </a:lnSpc>
                        <a:spcBef>
                          <a:spcPts val="0"/>
                        </a:spcBef>
                        <a:spcAft>
                          <a:spcPts val="0"/>
                        </a:spcAft>
                      </a:pPr>
                      <a:r>
                        <a:rPr lang="en-US" sz="3200" b="0" kern="0" dirty="0">
                          <a:effectLst/>
                          <a:latin typeface="DM Sans" panose="020B0604020202020204" charset="0"/>
                        </a:rPr>
                        <a:t>3.595297</a:t>
                      </a:r>
                      <a:endParaRPr lang="en-US" sz="32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0">
                          <a:effectLst/>
                          <a:latin typeface="DM Sans" panose="020B0604020202020204" charset="0"/>
                        </a:rPr>
                        <a:t>5.278197	</a:t>
                      </a:r>
                      <a:endParaRPr lang="en-US" sz="3200" b="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100" dirty="0">
                          <a:effectLst/>
                          <a:latin typeface="DM Sans" panose="020B0604020202020204" charset="0"/>
                        </a:rPr>
                        <a:t>7.56%</a:t>
                      </a:r>
                      <a:endParaRPr lang="en-US" sz="32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3200" b="0" kern="0" dirty="0">
                          <a:effectLst/>
                          <a:latin typeface="DM Sans" panose="020B0604020202020204" charset="0"/>
                        </a:rPr>
                        <a:t>9.18%</a:t>
                      </a:r>
                      <a:endParaRPr lang="en-US" sz="32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4.571086</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 </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6.377511</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 </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800" b="0" kern="100" dirty="0">
                          <a:effectLst/>
                          <a:latin typeface="DM Sans" panose="020B0604020202020204" charset="0"/>
                          <a:ea typeface="Calibri" panose="020F0502020204030204" pitchFamily="34" charset="0"/>
                          <a:cs typeface="Times New Roman" panose="02020603050405020304" pitchFamily="18" charset="0"/>
                        </a:rPr>
                        <a:t>9.24%</a:t>
                      </a:r>
                    </a:p>
                  </a:txBody>
                  <a:tcPr marL="68580" marR="68580" marT="0" marB="0"/>
                </a:tc>
                <a:tc>
                  <a:txBody>
                    <a:bodyPr/>
                    <a:lstStyle/>
                    <a:p>
                      <a:pPr marL="0" marR="0">
                        <a:lnSpc>
                          <a:spcPct val="107000"/>
                        </a:lnSpc>
                        <a:spcBef>
                          <a:spcPts val="0"/>
                        </a:spcBef>
                        <a:spcAft>
                          <a:spcPts val="0"/>
                        </a:spcAft>
                      </a:pPr>
                      <a:r>
                        <a:rPr lang="en-US" sz="2800" b="0" kern="0" dirty="0">
                          <a:effectLst/>
                          <a:latin typeface="DM Sans" panose="020B0604020202020204" charset="0"/>
                          <a:ea typeface="Calibri" panose="020F0502020204030204" pitchFamily="34" charset="0"/>
                          <a:cs typeface="Times New Roman" panose="02020603050405020304" pitchFamily="18" charset="0"/>
                        </a:rPr>
                        <a:t>13.49%</a:t>
                      </a:r>
                      <a:endParaRPr lang="en-US" sz="2800" b="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3331816"/>
                  </a:ext>
                </a:extLst>
              </a:tr>
            </a:tbl>
          </a:graphicData>
        </a:graphic>
      </p:graphicFrame>
      <p:cxnSp>
        <p:nvCxnSpPr>
          <p:cNvPr id="14" name="Straight Connector 13">
            <a:extLst>
              <a:ext uri="{FF2B5EF4-FFF2-40B4-BE49-F238E27FC236}">
                <a16:creationId xmlns:a16="http://schemas.microsoft.com/office/drawing/2014/main" id="{15ACE237-0676-4405-A2D9-7717B3E6BC19}"/>
              </a:ext>
            </a:extLst>
          </p:cNvPr>
          <p:cNvCxnSpPr>
            <a:cxnSpLocks/>
          </p:cNvCxnSpPr>
          <p:nvPr/>
        </p:nvCxnSpPr>
        <p:spPr>
          <a:xfrm>
            <a:off x="9017301" y="2978118"/>
            <a:ext cx="0" cy="3155982"/>
          </a:xfrm>
          <a:prstGeom prst="line">
            <a:avLst/>
          </a:prstGeom>
          <a:ln w="571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141E49F-4624-40E1-B0F2-6AB6BB490CF3}"/>
              </a:ext>
            </a:extLst>
          </p:cNvPr>
          <p:cNvSpPr/>
          <p:nvPr/>
        </p:nvSpPr>
        <p:spPr>
          <a:xfrm>
            <a:off x="381000" y="4991100"/>
            <a:ext cx="8458251"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52D66A-5882-4AB8-9442-A4F951F0750D}"/>
              </a:ext>
            </a:extLst>
          </p:cNvPr>
          <p:cNvSpPr txBox="1"/>
          <p:nvPr/>
        </p:nvSpPr>
        <p:spPr>
          <a:xfrm>
            <a:off x="1600200" y="6515100"/>
            <a:ext cx="14935196" cy="2800767"/>
          </a:xfrm>
          <a:prstGeom prst="rect">
            <a:avLst/>
          </a:prstGeom>
          <a:noFill/>
        </p:spPr>
        <p:txBody>
          <a:bodyPr wrap="square" rtlCol="0">
            <a:spAutoFit/>
          </a:bodyPr>
          <a:lstStyle/>
          <a:p>
            <a:r>
              <a:rPr lang="en-US" sz="4400" dirty="0">
                <a:solidFill>
                  <a:schemeClr val="bg1"/>
                </a:solidFill>
                <a:latin typeface="DM Sans" panose="020B0604020202020204" charset="0"/>
              </a:rPr>
              <a:t>Out of the 2 random forest models selected with all the features, before and after log transformation, the model with the original response clearly  performs better in terms of </a:t>
            </a:r>
            <a:r>
              <a:rPr lang="en-US" sz="4400" b="1" dirty="0">
                <a:highlight>
                  <a:srgbClr val="FFFF00"/>
                </a:highlight>
                <a:latin typeface="DM Sans" panose="020B0604020202020204" charset="0"/>
              </a:rPr>
              <a:t>both RMSEs and MAPEs</a:t>
            </a:r>
            <a:r>
              <a:rPr lang="en-US" sz="4400" dirty="0">
                <a:solidFill>
                  <a:schemeClr val="bg1"/>
                </a:solidFill>
                <a:latin typeface="DM Sans" panose="020B0604020202020204" charset="0"/>
              </a:rPr>
              <a:t>.</a:t>
            </a:r>
          </a:p>
        </p:txBody>
      </p:sp>
    </p:spTree>
    <p:extLst>
      <p:ext uri="{BB962C8B-B14F-4D97-AF65-F5344CB8AC3E}">
        <p14:creationId xmlns:p14="http://schemas.microsoft.com/office/powerpoint/2010/main" val="2406568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2706463"/>
            <a:ext cx="18279505" cy="7781315"/>
            <a:chOff x="0" y="0"/>
            <a:chExt cx="6183437" cy="1432972"/>
          </a:xfrm>
          <a:solidFill>
            <a:schemeClr val="tx2">
              <a:lumMod val="75000"/>
            </a:schemeClr>
          </a:solidFill>
        </p:grpSpPr>
        <p:sp>
          <p:nvSpPr>
            <p:cNvPr id="3" name="Freeform 3"/>
            <p:cNvSpPr/>
            <p:nvPr/>
          </p:nvSpPr>
          <p:spPr>
            <a:xfrm>
              <a:off x="0" y="0"/>
              <a:ext cx="6183437" cy="1432972"/>
            </a:xfrm>
            <a:custGeom>
              <a:avLst/>
              <a:gdLst/>
              <a:ahLst/>
              <a:cxnLst/>
              <a:rect l="l" t="t" r="r" b="b"/>
              <a:pathLst>
                <a:path w="6183437" h="1432972">
                  <a:moveTo>
                    <a:pt x="0" y="0"/>
                  </a:moveTo>
                  <a:lnTo>
                    <a:pt x="6183437" y="0"/>
                  </a:lnTo>
                  <a:lnTo>
                    <a:pt x="6183437" y="1432972"/>
                  </a:lnTo>
                  <a:lnTo>
                    <a:pt x="0" y="1432972"/>
                  </a:lnTo>
                  <a:close/>
                </a:path>
              </a:pathLst>
            </a:custGeom>
            <a:grp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26933" y="-305875"/>
            <a:ext cx="1851667" cy="215623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9600" y="8519471"/>
            <a:ext cx="1851667" cy="2156235"/>
          </a:xfrm>
          <a:prstGeom prst="rect">
            <a:avLst/>
          </a:prstGeom>
        </p:spPr>
      </p:pic>
      <p:grpSp>
        <p:nvGrpSpPr>
          <p:cNvPr id="4" name="Group 3">
            <a:extLst>
              <a:ext uri="{FF2B5EF4-FFF2-40B4-BE49-F238E27FC236}">
                <a16:creationId xmlns:a16="http://schemas.microsoft.com/office/drawing/2014/main" id="{4A4552FB-050D-51CA-45F5-6F11EB117487}"/>
              </a:ext>
            </a:extLst>
          </p:cNvPr>
          <p:cNvGrpSpPr/>
          <p:nvPr/>
        </p:nvGrpSpPr>
        <p:grpSpPr>
          <a:xfrm>
            <a:off x="846697" y="611966"/>
            <a:ext cx="19422498" cy="3439024"/>
            <a:chOff x="1751570" y="1683601"/>
            <a:chExt cx="6925462" cy="3439024"/>
          </a:xfrm>
        </p:grpSpPr>
        <p:sp>
          <p:nvSpPr>
            <p:cNvPr id="5" name="TextBox 6">
              <a:extLst>
                <a:ext uri="{FF2B5EF4-FFF2-40B4-BE49-F238E27FC236}">
                  <a16:creationId xmlns:a16="http://schemas.microsoft.com/office/drawing/2014/main" id="{0B20E35C-ABAD-AF6B-3B23-BF76D053BF10}"/>
                </a:ext>
              </a:extLst>
            </p:cNvPr>
            <p:cNvSpPr txBox="1"/>
            <p:nvPr/>
          </p:nvSpPr>
          <p:spPr>
            <a:xfrm>
              <a:off x="1751570" y="3288544"/>
              <a:ext cx="6273370" cy="1834081"/>
            </a:xfrm>
            <a:prstGeom prst="rect">
              <a:avLst/>
            </a:prstGeom>
          </p:spPr>
          <p:txBody>
            <a:bodyPr lIns="0" tIns="0" rIns="0" bIns="0" rtlCol="0" anchor="t">
              <a:spAutoFit/>
            </a:bodyPr>
            <a:lstStyle/>
            <a:p>
              <a:pPr>
                <a:lnSpc>
                  <a:spcPts val="14933"/>
                </a:lnSpc>
              </a:pPr>
              <a:endParaRPr lang="en-US" sz="10667" dirty="0">
                <a:solidFill>
                  <a:srgbClr val="FFFFFF"/>
                </a:solidFill>
                <a:latin typeface="DM Serif Display"/>
              </a:endParaRPr>
            </a:p>
          </p:txBody>
        </p:sp>
        <p:sp>
          <p:nvSpPr>
            <p:cNvPr id="7" name="TextBox 12">
              <a:extLst>
                <a:ext uri="{FF2B5EF4-FFF2-40B4-BE49-F238E27FC236}">
                  <a16:creationId xmlns:a16="http://schemas.microsoft.com/office/drawing/2014/main" id="{66E036B0-CAB2-8FDF-5336-0429DCA72FAA}"/>
                </a:ext>
              </a:extLst>
            </p:cNvPr>
            <p:cNvSpPr txBox="1"/>
            <p:nvPr/>
          </p:nvSpPr>
          <p:spPr>
            <a:xfrm>
              <a:off x="1993075" y="1683601"/>
              <a:ext cx="6683957" cy="1331134"/>
            </a:xfrm>
            <a:prstGeom prst="rect">
              <a:avLst/>
            </a:prstGeom>
          </p:spPr>
          <p:txBody>
            <a:bodyPr wrap="square" lIns="0" tIns="0" rIns="0" bIns="0" rtlCol="0" anchor="t">
              <a:spAutoFit/>
            </a:bodyPr>
            <a:lstStyle/>
            <a:p>
              <a:pPr>
                <a:lnSpc>
                  <a:spcPts val="11177"/>
                </a:lnSpc>
              </a:pPr>
              <a:r>
                <a:rPr lang="en-US" sz="6600" dirty="0">
                  <a:latin typeface="DM Serif Display"/>
                </a:rPr>
                <a:t>Issues </a:t>
              </a:r>
              <a:r>
                <a:rPr lang="en-US" sz="6600" dirty="0">
                  <a:latin typeface="DM Serif Display" panose="020B0604020202020204" charset="0"/>
                </a:rPr>
                <a:t>encountered and  </a:t>
              </a:r>
              <a:r>
                <a:rPr lang="en-US" sz="6600" dirty="0">
                  <a:latin typeface="Brittany" panose="020B0604020202020204" charset="0"/>
                </a:rPr>
                <a:t>proposed Solutions</a:t>
              </a:r>
            </a:p>
          </p:txBody>
        </p:sp>
      </p:grpSp>
      <p:sp>
        <p:nvSpPr>
          <p:cNvPr id="8" name="TextBox 7">
            <a:extLst>
              <a:ext uri="{FF2B5EF4-FFF2-40B4-BE49-F238E27FC236}">
                <a16:creationId xmlns:a16="http://schemas.microsoft.com/office/drawing/2014/main" id="{C0B8CF62-90CB-4961-8CB6-23DF4C900876}"/>
              </a:ext>
            </a:extLst>
          </p:cNvPr>
          <p:cNvSpPr txBox="1"/>
          <p:nvPr/>
        </p:nvSpPr>
        <p:spPr>
          <a:xfrm>
            <a:off x="1523999" y="3162300"/>
            <a:ext cx="14706600" cy="7488460"/>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3000" kern="0" dirty="0">
                <a:solidFill>
                  <a:schemeClr val="bg1"/>
                </a:solidFill>
                <a:effectLst/>
                <a:latin typeface="DM Sans" pitchFamily="2" charset="0"/>
                <a:ea typeface="Calibri" panose="020F0502020204030204" pitchFamily="34" charset="0"/>
                <a:cs typeface="Times New Roman" panose="02020603050405020304" pitchFamily="18" charset="0"/>
              </a:rPr>
              <a:t>Presence of a large number of factor levels in a categorical variable would make the model very complicated. Therefore, before fitting the models some factor levels with very low representation were combined together with the intention of reducing the number of factor levels in a categorical variable.</a:t>
            </a:r>
            <a:endParaRPr lang="en-US" sz="3000" kern="100" dirty="0">
              <a:solidFill>
                <a:schemeClr val="bg1"/>
              </a:solidFill>
              <a:effectLst/>
              <a:latin typeface="DM Sans"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000" kern="0" dirty="0">
                <a:solidFill>
                  <a:schemeClr val="bg1"/>
                </a:solidFill>
                <a:effectLst/>
                <a:latin typeface="DM Sans" pitchFamily="2" charset="0"/>
                <a:ea typeface="Calibri" panose="020F0502020204030204" pitchFamily="34" charset="0"/>
                <a:cs typeface="Times New Roman" panose="02020603050405020304" pitchFamily="18" charset="0"/>
              </a:rPr>
              <a:t> </a:t>
            </a:r>
            <a:endParaRPr lang="en-US" sz="3000" kern="100" dirty="0">
              <a:solidFill>
                <a:schemeClr val="bg1"/>
              </a:solidFill>
              <a:effectLst/>
              <a:latin typeface="DM Sans"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3000" kern="0" dirty="0">
                <a:solidFill>
                  <a:schemeClr val="bg1"/>
                </a:solidFill>
                <a:effectLst/>
                <a:latin typeface="DM Sans" pitchFamily="2" charset="0"/>
                <a:ea typeface="Calibri" panose="020F0502020204030204" pitchFamily="34" charset="0"/>
                <a:cs typeface="Times New Roman" panose="02020603050405020304" pitchFamily="18" charset="0"/>
              </a:rPr>
              <a:t>The dataset which was used for the analysis comprised of categorical variables with many factor levels. In order to fit a model, these variables had to be replaced with dummy variables. As a result, it caused difficulties in interpreting the model. </a:t>
            </a:r>
          </a:p>
          <a:p>
            <a:pPr marR="0" lvl="0">
              <a:lnSpc>
                <a:spcPct val="107000"/>
              </a:lnSpc>
              <a:spcBef>
                <a:spcPts val="0"/>
              </a:spcBef>
              <a:spcAft>
                <a:spcPts val="0"/>
              </a:spcAft>
            </a:pPr>
            <a:r>
              <a:rPr lang="en-US" sz="3000" kern="0" dirty="0">
                <a:solidFill>
                  <a:schemeClr val="bg1"/>
                </a:solidFill>
                <a:effectLst/>
                <a:latin typeface="DM Sans" pitchFamily="2" charset="0"/>
                <a:ea typeface="Calibri" panose="020F0502020204030204" pitchFamily="34" charset="0"/>
                <a:cs typeface="Times New Roman" panose="02020603050405020304" pitchFamily="18" charset="0"/>
              </a:rPr>
              <a:t> </a:t>
            </a:r>
            <a:endParaRPr lang="en-US" sz="3000" kern="100" dirty="0">
              <a:solidFill>
                <a:schemeClr val="bg1"/>
              </a:solidFill>
              <a:effectLst/>
              <a:latin typeface="DM Sans"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3000" kern="0" dirty="0">
                <a:solidFill>
                  <a:schemeClr val="bg1"/>
                </a:solidFill>
                <a:effectLst/>
                <a:latin typeface="DM Sans" pitchFamily="2" charset="0"/>
                <a:ea typeface="Calibri" panose="020F0502020204030204" pitchFamily="34" charset="0"/>
                <a:cs typeface="Times New Roman" panose="02020603050405020304" pitchFamily="18" charset="0"/>
              </a:rPr>
              <a:t>When almost all the models didn’t show vast differences in terms of training and test RMSEs, in order to identify which models are overfitted, we considered their training and test MAPEs which paved the path to select the best model.</a:t>
            </a:r>
          </a:p>
          <a:p>
            <a:pPr marL="342900" marR="0" lvl="0" indent="-342900">
              <a:lnSpc>
                <a:spcPct val="107000"/>
              </a:lnSpc>
              <a:spcBef>
                <a:spcPts val="0"/>
              </a:spcBef>
              <a:spcAft>
                <a:spcPts val="0"/>
              </a:spcAft>
              <a:buFont typeface="Symbol" panose="05050102010706020507" pitchFamily="18" charset="2"/>
              <a:buChar char=""/>
            </a:pPr>
            <a:endParaRPr lang="en-US" sz="3000" kern="0" dirty="0">
              <a:solidFill>
                <a:schemeClr val="bg1"/>
              </a:solidFill>
              <a:latin typeface="DM Sans"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endParaRPr lang="en-US" sz="3000" kern="100" dirty="0">
              <a:solidFill>
                <a:schemeClr val="bg1"/>
              </a:solidFill>
              <a:effectLst/>
              <a:latin typeface="DM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2255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526" y="8953500"/>
            <a:ext cx="18279505" cy="1333500"/>
            <a:chOff x="0" y="0"/>
            <a:chExt cx="6183437" cy="1428999"/>
          </a:xfrm>
          <a:solidFill>
            <a:schemeClr val="tx2">
              <a:lumMod val="75000"/>
            </a:schemeClr>
          </a:solidFill>
        </p:grpSpPr>
        <p:sp>
          <p:nvSpPr>
            <p:cNvPr id="3" name="Freeform 3"/>
            <p:cNvSpPr/>
            <p:nvPr/>
          </p:nvSpPr>
          <p:spPr>
            <a:xfrm>
              <a:off x="0" y="0"/>
              <a:ext cx="6183437" cy="1428999"/>
            </a:xfrm>
            <a:custGeom>
              <a:avLst/>
              <a:gdLst/>
              <a:ahLst/>
              <a:cxnLst/>
              <a:rect l="l" t="t" r="r" b="b"/>
              <a:pathLst>
                <a:path w="6183437" h="1428999">
                  <a:moveTo>
                    <a:pt x="0" y="0"/>
                  </a:moveTo>
                  <a:lnTo>
                    <a:pt x="6183437" y="0"/>
                  </a:lnTo>
                  <a:lnTo>
                    <a:pt x="6183437" y="1428999"/>
                  </a:lnTo>
                  <a:lnTo>
                    <a:pt x="0" y="1428999"/>
                  </a:lnTo>
                  <a:close/>
                </a:path>
              </a:pathLst>
            </a:custGeom>
            <a:grpFill/>
          </p:spPr>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419100"/>
            <a:ext cx="1851667" cy="2156235"/>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400" y="8626065"/>
            <a:ext cx="1851667" cy="2156235"/>
          </a:xfrm>
          <a:prstGeom prst="rect">
            <a:avLst/>
          </a:prstGeom>
        </p:spPr>
      </p:pic>
      <p:sp>
        <p:nvSpPr>
          <p:cNvPr id="11" name="TextBox 10">
            <a:extLst>
              <a:ext uri="{FF2B5EF4-FFF2-40B4-BE49-F238E27FC236}">
                <a16:creationId xmlns:a16="http://schemas.microsoft.com/office/drawing/2014/main" id="{5F3DB5C7-349A-42B0-A99E-7A25F4C9BB95}"/>
              </a:ext>
            </a:extLst>
          </p:cNvPr>
          <p:cNvSpPr txBox="1"/>
          <p:nvPr/>
        </p:nvSpPr>
        <p:spPr>
          <a:xfrm>
            <a:off x="957320" y="2363812"/>
            <a:ext cx="15489251" cy="640175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lIns="0" tIns="0" rIns="0" bIns="0" rtlCol="0" anchor="t">
            <a:spAutoFit/>
          </a:bodyPr>
          <a:lstStyle/>
          <a:p>
            <a:pPr marL="457200" indent="-457200">
              <a:buFont typeface="Arial" panose="020B0604020202020204" pitchFamily="34" charset="0"/>
              <a:buChar char="•"/>
            </a:pPr>
            <a:endParaRPr lang="en-US" sz="3200" dirty="0">
              <a:solidFill>
                <a:schemeClr val="tx1"/>
              </a:solidFill>
              <a:effectLst/>
              <a:latin typeface="DM Sans" pitchFamily="2"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effectLst/>
                <a:latin typeface="DM Sans" pitchFamily="2" charset="0"/>
                <a:ea typeface="Calibri" panose="020F0502020204030204" pitchFamily="34" charset="0"/>
                <a:cs typeface="Times New Roman" panose="02020603050405020304" pitchFamily="18" charset="0"/>
              </a:rPr>
              <a:t>Regularization techniques were not able to provide satisfactory model performances in both scenarios of with and without transformation.</a:t>
            </a:r>
          </a:p>
          <a:p>
            <a:pPr marL="457200" indent="-457200">
              <a:buFont typeface="Arial" panose="020B0604020202020204" pitchFamily="34" charset="0"/>
              <a:buChar char="•"/>
            </a:pPr>
            <a:endParaRPr lang="en-US" sz="3200" dirty="0">
              <a:solidFill>
                <a:schemeClr val="tx1"/>
              </a:solidFill>
              <a:effectLst/>
              <a:latin typeface="DM Sans" pitchFamily="2"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DM Sans" pitchFamily="2" charset="0"/>
                <a:ea typeface="Calibri" panose="020F0502020204030204" pitchFamily="34" charset="0"/>
                <a:cs typeface="Times New Roman" panose="02020603050405020304" pitchFamily="18" charset="0"/>
              </a:rPr>
              <a:t>Also</a:t>
            </a:r>
            <a:r>
              <a:rPr lang="en-US" sz="3200" i="1" dirty="0">
                <a:solidFill>
                  <a:schemeClr val="tx1"/>
                </a:solidFill>
                <a:latin typeface="DM Sans" pitchFamily="2" charset="0"/>
                <a:ea typeface="Calibri" panose="020F0502020204030204" pitchFamily="34" charset="0"/>
                <a:cs typeface="Times New Roman" panose="02020603050405020304" pitchFamily="18" charset="0"/>
              </a:rPr>
              <a:t>, </a:t>
            </a:r>
            <a:r>
              <a:rPr lang="en-US" sz="3200" b="1" i="1" dirty="0" err="1">
                <a:solidFill>
                  <a:schemeClr val="tx1"/>
                </a:solidFill>
                <a:effectLst/>
                <a:latin typeface="DM Sans" pitchFamily="2" charset="0"/>
                <a:ea typeface="Calibri" panose="020F0502020204030204" pitchFamily="34" charset="0"/>
                <a:cs typeface="Times New Roman" panose="02020603050405020304" pitchFamily="18" charset="0"/>
              </a:rPr>
              <a:t>Min.Gap</a:t>
            </a:r>
            <a:r>
              <a:rPr lang="en-US" sz="3200" b="1" dirty="0">
                <a:solidFill>
                  <a:schemeClr val="tx1"/>
                </a:solidFill>
                <a:effectLst/>
                <a:latin typeface="DM Sans" pitchFamily="2" charset="0"/>
                <a:ea typeface="Calibri" panose="020F0502020204030204" pitchFamily="34" charset="0"/>
                <a:cs typeface="Times New Roman" panose="02020603050405020304" pitchFamily="18" charset="0"/>
              </a:rPr>
              <a:t> </a:t>
            </a:r>
            <a:r>
              <a:rPr lang="en-US" sz="3200" dirty="0">
                <a:solidFill>
                  <a:schemeClr val="tx1"/>
                </a:solidFill>
                <a:effectLst/>
                <a:latin typeface="DM Sans" pitchFamily="2" charset="0"/>
                <a:ea typeface="Calibri" panose="020F0502020204030204" pitchFamily="34" charset="0"/>
                <a:cs typeface="Times New Roman" panose="02020603050405020304" pitchFamily="18" charset="0"/>
              </a:rPr>
              <a:t>variable is dominant among all the variables in all the variable importance plots </a:t>
            </a:r>
            <a:r>
              <a:rPr lang="en-US" sz="3200" dirty="0">
                <a:solidFill>
                  <a:schemeClr val="tx1"/>
                </a:solidFill>
                <a:latin typeface="DM Sans" pitchFamily="2" charset="0"/>
                <a:ea typeface="Calibri" panose="020F0502020204030204" pitchFamily="34" charset="0"/>
                <a:cs typeface="Times New Roman" panose="02020603050405020304" pitchFamily="18" charset="0"/>
              </a:rPr>
              <a:t>(</a:t>
            </a:r>
            <a:r>
              <a:rPr lang="en-US" sz="3200" dirty="0">
                <a:solidFill>
                  <a:schemeClr val="tx1"/>
                </a:solidFill>
                <a:effectLst/>
                <a:latin typeface="DM Sans" pitchFamily="2" charset="0"/>
                <a:ea typeface="Calibri" panose="020F0502020204030204" pitchFamily="34" charset="0"/>
                <a:cs typeface="Times New Roman" panose="02020603050405020304" pitchFamily="18" charset="0"/>
              </a:rPr>
              <a:t>correlation of 0.96 with the response). Due to the above fact, the results of the models with all the features and only the important features didn’t make much difference in RMSE values. </a:t>
            </a:r>
          </a:p>
          <a:p>
            <a:pPr marL="457200" indent="-457200">
              <a:buFont typeface="Arial" panose="020B0604020202020204" pitchFamily="34" charset="0"/>
              <a:buChar char="•"/>
            </a:pPr>
            <a:endParaRPr lang="en-US" sz="3200" dirty="0">
              <a:solidFill>
                <a:schemeClr val="tx1"/>
              </a:solidFill>
              <a:effectLst/>
              <a:latin typeface="DM Sans" pitchFamily="2"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effectLst/>
                <a:latin typeface="DM Sans" pitchFamily="2" charset="0"/>
                <a:ea typeface="Calibri" panose="020F0502020204030204" pitchFamily="34" charset="0"/>
                <a:cs typeface="Times New Roman" panose="02020603050405020304" pitchFamily="18" charset="0"/>
              </a:rPr>
              <a:t>The results obtained in random forest model considering all the features showed the highest accuracy with training  test RMSE = 5.278197 and test MAPE=9.18%.</a:t>
            </a:r>
          </a:p>
          <a:p>
            <a:r>
              <a:rPr lang="en-US" sz="3200" dirty="0">
                <a:solidFill>
                  <a:schemeClr val="tx1"/>
                </a:solidFill>
                <a:effectLst/>
                <a:latin typeface="DM Sans" pitchFamily="2" charset="0"/>
                <a:ea typeface="Calibri" panose="020F0502020204030204" pitchFamily="34" charset="0"/>
                <a:cs typeface="Times New Roman" panose="02020603050405020304" pitchFamily="18" charset="0"/>
              </a:rPr>
              <a:t>. </a:t>
            </a:r>
          </a:p>
        </p:txBody>
      </p:sp>
      <p:sp>
        <p:nvSpPr>
          <p:cNvPr id="13" name="TextBox 16">
            <a:extLst>
              <a:ext uri="{FF2B5EF4-FFF2-40B4-BE49-F238E27FC236}">
                <a16:creationId xmlns:a16="http://schemas.microsoft.com/office/drawing/2014/main" id="{CA38EC2C-2893-4412-BE0E-5F857655E896}"/>
              </a:ext>
            </a:extLst>
          </p:cNvPr>
          <p:cNvSpPr txBox="1"/>
          <p:nvPr/>
        </p:nvSpPr>
        <p:spPr>
          <a:xfrm>
            <a:off x="1295400" y="739586"/>
            <a:ext cx="14560174" cy="1436291"/>
          </a:xfrm>
          <a:prstGeom prst="rect">
            <a:avLst/>
          </a:prstGeom>
        </p:spPr>
        <p:txBody>
          <a:bodyPr wrap="square" lIns="0" tIns="0" rIns="0" bIns="0" rtlCol="0" anchor="t">
            <a:spAutoFit/>
          </a:bodyPr>
          <a:lstStyle/>
          <a:p>
            <a:pPr>
              <a:lnSpc>
                <a:spcPts val="11177"/>
              </a:lnSpc>
            </a:pPr>
            <a:r>
              <a:rPr lang="en-US" sz="9600" b="1" dirty="0">
                <a:latin typeface="Brittany"/>
              </a:rPr>
              <a:t>Conclusion ...</a:t>
            </a:r>
          </a:p>
        </p:txBody>
      </p:sp>
    </p:spTree>
    <p:extLst>
      <p:ext uri="{BB962C8B-B14F-4D97-AF65-F5344CB8AC3E}">
        <p14:creationId xmlns:p14="http://schemas.microsoft.com/office/powerpoint/2010/main" val="357463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0636" y="-26068"/>
            <a:ext cx="7097236" cy="10287000"/>
            <a:chOff x="0" y="0"/>
            <a:chExt cx="1913890" cy="3479800"/>
          </a:xfrm>
          <a:solidFill>
            <a:schemeClr val="accent2">
              <a:lumMod val="50000"/>
            </a:schemeClr>
          </a:solidFill>
        </p:grpSpPr>
        <p:sp>
          <p:nvSpPr>
            <p:cNvPr id="3" name="Freeform 3"/>
            <p:cNvSpPr/>
            <p:nvPr/>
          </p:nvSpPr>
          <p:spPr>
            <a:xfrm>
              <a:off x="0" y="0"/>
              <a:ext cx="1913890" cy="3479800"/>
            </a:xfrm>
            <a:custGeom>
              <a:avLst/>
              <a:gdLst/>
              <a:ahLst/>
              <a:cxnLst/>
              <a:rect l="l" t="t" r="r" b="b"/>
              <a:pathLst>
                <a:path w="1913890" h="3479800">
                  <a:moveTo>
                    <a:pt x="0" y="0"/>
                  </a:moveTo>
                  <a:lnTo>
                    <a:pt x="1913890" y="0"/>
                  </a:lnTo>
                  <a:lnTo>
                    <a:pt x="1913890" y="3479800"/>
                  </a:lnTo>
                  <a:lnTo>
                    <a:pt x="0" y="3479800"/>
                  </a:lnTo>
                  <a:close/>
                </a:path>
              </a:pathLst>
            </a:custGeom>
            <a:grp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368722"/>
            <a:ext cx="1851667" cy="215623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648700"/>
            <a:ext cx="1851667" cy="2156235"/>
          </a:xfrm>
          <a:prstGeom prst="rect">
            <a:avLst/>
          </a:prstGeom>
        </p:spPr>
      </p:pic>
      <p:grpSp>
        <p:nvGrpSpPr>
          <p:cNvPr id="15" name="Group 14">
            <a:extLst>
              <a:ext uri="{FF2B5EF4-FFF2-40B4-BE49-F238E27FC236}">
                <a16:creationId xmlns:a16="http://schemas.microsoft.com/office/drawing/2014/main" id="{91902AC2-A861-AFFC-9778-7E7C199D296E}"/>
              </a:ext>
            </a:extLst>
          </p:cNvPr>
          <p:cNvGrpSpPr/>
          <p:nvPr/>
        </p:nvGrpSpPr>
        <p:grpSpPr>
          <a:xfrm>
            <a:off x="8382000" y="1155171"/>
            <a:ext cx="9296400" cy="8379354"/>
            <a:chOff x="951664" y="1958426"/>
            <a:chExt cx="9296400" cy="8379354"/>
          </a:xfrm>
        </p:grpSpPr>
        <p:sp>
          <p:nvSpPr>
            <p:cNvPr id="6" name="TextBox 6"/>
            <p:cNvSpPr txBox="1"/>
            <p:nvPr/>
          </p:nvSpPr>
          <p:spPr>
            <a:xfrm>
              <a:off x="1751570" y="3288544"/>
              <a:ext cx="6273370" cy="1834081"/>
            </a:xfrm>
            <a:prstGeom prst="rect">
              <a:avLst/>
            </a:prstGeom>
          </p:spPr>
          <p:txBody>
            <a:bodyPr lIns="0" tIns="0" rIns="0" bIns="0" rtlCol="0" anchor="t">
              <a:spAutoFit/>
            </a:bodyPr>
            <a:lstStyle/>
            <a:p>
              <a:pPr>
                <a:lnSpc>
                  <a:spcPts val="14933"/>
                </a:lnSpc>
              </a:pPr>
              <a:r>
                <a:rPr lang="en-US" sz="10667" dirty="0">
                  <a:latin typeface="DM Serif Display"/>
                </a:rPr>
                <a:t>Objective</a:t>
              </a:r>
            </a:p>
          </p:txBody>
        </p:sp>
        <p:sp>
          <p:nvSpPr>
            <p:cNvPr id="8" name="TextBox 8"/>
            <p:cNvSpPr txBox="1"/>
            <p:nvPr/>
          </p:nvSpPr>
          <p:spPr>
            <a:xfrm>
              <a:off x="951664" y="5413355"/>
              <a:ext cx="9296400" cy="4924425"/>
            </a:xfrm>
            <a:prstGeom prst="rect">
              <a:avLst/>
            </a:prstGeom>
          </p:spPr>
          <p:txBody>
            <a:bodyPr wrap="square" lIns="0" tIns="0" rIns="0" bIns="0" rtlCol="0" anchor="t">
              <a:spAutoFit/>
            </a:bodyPr>
            <a:lstStyle/>
            <a:p>
              <a:pPr marL="571500" indent="-571500">
                <a:lnSpc>
                  <a:spcPts val="4756"/>
                </a:lnSpc>
                <a:buFont typeface="Wingdings" panose="05000000000000000000" pitchFamily="2" charset="2"/>
                <a:buChar char="q"/>
              </a:pPr>
              <a:r>
                <a:rPr lang="en-US" sz="4000" b="1" dirty="0">
                  <a:latin typeface="DM Sans" panose="020B0604020202020204" charset="0"/>
                  <a:cs typeface="Times New Roman" panose="02020603050405020304" pitchFamily="18" charset="0"/>
                </a:rPr>
                <a:t>Identify the most important factors in predicting the delay time of buses.</a:t>
              </a:r>
            </a:p>
            <a:p>
              <a:pPr marL="571500" indent="-571500">
                <a:lnSpc>
                  <a:spcPts val="4756"/>
                </a:lnSpc>
                <a:buFont typeface="Wingdings" panose="05000000000000000000" pitchFamily="2" charset="2"/>
                <a:buChar char="q"/>
              </a:pPr>
              <a:endParaRPr lang="en-US" sz="4000" b="1" dirty="0">
                <a:latin typeface="DM Sans" panose="020B0604020202020204" charset="0"/>
                <a:cs typeface="Times New Roman" panose="02020603050405020304" pitchFamily="18" charset="0"/>
              </a:endParaRPr>
            </a:p>
            <a:p>
              <a:pPr marL="571500" indent="-571500">
                <a:lnSpc>
                  <a:spcPts val="4756"/>
                </a:lnSpc>
                <a:buFont typeface="Wingdings" panose="05000000000000000000" pitchFamily="2" charset="2"/>
                <a:buChar char="q"/>
              </a:pPr>
              <a:r>
                <a:rPr lang="en-US" sz="4000" b="1" dirty="0">
                  <a:latin typeface="DM Sans" panose="020B0604020202020204" charset="0"/>
                  <a:cs typeface="Times New Roman" panose="02020603050405020304" pitchFamily="18" charset="0"/>
                </a:rPr>
                <a:t>To develop a predicting model in order to predict delay time of the buses in Toronto based on the affecting factors.</a:t>
              </a:r>
            </a:p>
          </p:txBody>
        </p:sp>
        <p:sp>
          <p:nvSpPr>
            <p:cNvPr id="12" name="TextBox 12"/>
            <p:cNvSpPr txBox="1"/>
            <p:nvPr/>
          </p:nvSpPr>
          <p:spPr>
            <a:xfrm>
              <a:off x="1713664" y="1958426"/>
              <a:ext cx="4498791" cy="1436291"/>
            </a:xfrm>
            <a:prstGeom prst="rect">
              <a:avLst/>
            </a:prstGeom>
          </p:spPr>
          <p:txBody>
            <a:bodyPr lIns="0" tIns="0" rIns="0" bIns="0" rtlCol="0" anchor="t">
              <a:spAutoFit/>
            </a:bodyPr>
            <a:lstStyle/>
            <a:p>
              <a:pPr>
                <a:lnSpc>
                  <a:spcPts val="11177"/>
                </a:lnSpc>
              </a:pPr>
              <a:r>
                <a:rPr lang="en-US" sz="9600" dirty="0">
                  <a:latin typeface="Brittany"/>
                </a:rPr>
                <a:t>Main</a:t>
              </a:r>
            </a:p>
          </p:txBody>
        </p:sp>
      </p:grpSp>
      <p:pic>
        <p:nvPicPr>
          <p:cNvPr id="14" name="Picture 8">
            <a:extLst>
              <a:ext uri="{FF2B5EF4-FFF2-40B4-BE49-F238E27FC236}">
                <a16:creationId xmlns:a16="http://schemas.microsoft.com/office/drawing/2014/main" id="{7838EECE-7A6D-DCC1-2307-758F00346A67}"/>
              </a:ext>
            </a:extLst>
          </p:cNvPr>
          <p:cNvPicPr>
            <a:picLocks noChangeAspect="1"/>
          </p:cNvPicPr>
          <p:nvPr/>
        </p:nvPicPr>
        <p:blipFill>
          <a:blip r:embed="rId4">
            <a:alphaModFix amt="35000"/>
          </a:blip>
          <a:srcRect/>
          <a:stretch>
            <a:fillRect/>
          </a:stretch>
        </p:blipFill>
        <p:spPr>
          <a:xfrm>
            <a:off x="1099288" y="2355002"/>
            <a:ext cx="4831073" cy="5576996"/>
          </a:xfrm>
          <a:prstGeom prst="rect">
            <a:avLst/>
          </a:prstGeom>
          <a:solidFill>
            <a:schemeClr val="bg1">
              <a:alpha val="0"/>
            </a:schemeClr>
          </a:solid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122594" y="-4309084"/>
            <a:ext cx="7911211" cy="7911211"/>
            <a:chOff x="0" y="0"/>
            <a:chExt cx="2787650" cy="2787650"/>
          </a:xfrm>
          <a:solidFill>
            <a:schemeClr val="tx2">
              <a:lumMod val="75000"/>
            </a:schemeClr>
          </a:solidFill>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grp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353478"/>
            <a:ext cx="1851667" cy="2156235"/>
          </a:xfrm>
          <a:prstGeom prst="rect">
            <a:avLst/>
          </a:prstGeom>
        </p:spPr>
      </p:pic>
      <p:sp>
        <p:nvSpPr>
          <p:cNvPr id="16" name="TextBox 16"/>
          <p:cNvSpPr txBox="1"/>
          <p:nvPr/>
        </p:nvSpPr>
        <p:spPr>
          <a:xfrm>
            <a:off x="2091559" y="571500"/>
            <a:ext cx="14560174" cy="1436291"/>
          </a:xfrm>
          <a:prstGeom prst="rect">
            <a:avLst/>
          </a:prstGeom>
        </p:spPr>
        <p:txBody>
          <a:bodyPr wrap="square" lIns="0" tIns="0" rIns="0" bIns="0" rtlCol="0" anchor="t">
            <a:spAutoFit/>
          </a:bodyPr>
          <a:lstStyle/>
          <a:p>
            <a:pPr>
              <a:lnSpc>
                <a:spcPts val="11177"/>
              </a:lnSpc>
            </a:pPr>
            <a:r>
              <a:rPr lang="en-US" sz="7984" b="1" dirty="0">
                <a:latin typeface="Brittany"/>
              </a:rPr>
              <a:t>Best Model</a:t>
            </a:r>
          </a:p>
        </p:txBody>
      </p:sp>
      <p:sp>
        <p:nvSpPr>
          <p:cNvPr id="6" name="TextBox 10">
            <a:extLst>
              <a:ext uri="{FF2B5EF4-FFF2-40B4-BE49-F238E27FC236}">
                <a16:creationId xmlns:a16="http://schemas.microsoft.com/office/drawing/2014/main" id="{B01EF515-D96C-3880-7E02-E9811D965C19}"/>
              </a:ext>
            </a:extLst>
          </p:cNvPr>
          <p:cNvSpPr txBox="1"/>
          <p:nvPr/>
        </p:nvSpPr>
        <p:spPr>
          <a:xfrm>
            <a:off x="2091559" y="2555462"/>
            <a:ext cx="14173200" cy="2554289"/>
          </a:xfrm>
          <a:prstGeom prst="rect">
            <a:avLst/>
          </a:prstGeom>
        </p:spPr>
        <p:txBody>
          <a:bodyPr wrap="square" lIns="0" tIns="0" rIns="0" bIns="0" rtlCol="0" anchor="t">
            <a:spAutoFit/>
          </a:bodyPr>
          <a:lstStyle/>
          <a:p>
            <a:pPr algn="just">
              <a:lnSpc>
                <a:spcPct val="107000"/>
              </a:lnSpc>
            </a:pPr>
            <a:r>
              <a:rPr lang="en-US" sz="3200" b="1" dirty="0">
                <a:effectLst/>
                <a:latin typeface="DM Sans" pitchFamily="2" charset="0"/>
                <a:ea typeface="Calibri" panose="020F0502020204030204" pitchFamily="34" charset="0"/>
                <a:cs typeface="Times New Roman" panose="02020603050405020304" pitchFamily="18" charset="0"/>
              </a:rPr>
              <a:t>When all the models were compared, the </a:t>
            </a:r>
            <a:r>
              <a:rPr lang="en-US" sz="4000" b="1" dirty="0">
                <a:solidFill>
                  <a:schemeClr val="bg1"/>
                </a:solidFill>
                <a:effectLst/>
                <a:highlight>
                  <a:srgbClr val="0000FF"/>
                </a:highlight>
                <a:latin typeface="DM Sans" pitchFamily="2" charset="0"/>
                <a:ea typeface="Calibri" panose="020F0502020204030204" pitchFamily="34" charset="0"/>
                <a:cs typeface="Times New Roman" panose="02020603050405020304" pitchFamily="18" charset="0"/>
              </a:rPr>
              <a:t>Random Forest model applied on the original response considering all the features</a:t>
            </a:r>
            <a:r>
              <a:rPr lang="en-US" sz="4400" b="1" dirty="0">
                <a:effectLst/>
                <a:latin typeface="DM Sans" pitchFamily="2" charset="0"/>
                <a:ea typeface="Calibri" panose="020F0502020204030204" pitchFamily="34" charset="0"/>
                <a:cs typeface="Times New Roman" panose="02020603050405020304" pitchFamily="18" charset="0"/>
              </a:rPr>
              <a:t> </a:t>
            </a:r>
            <a:r>
              <a:rPr lang="en-US" sz="3200" b="1" dirty="0">
                <a:effectLst/>
                <a:latin typeface="DM Sans" pitchFamily="2" charset="0"/>
                <a:ea typeface="Calibri" panose="020F0502020204030204" pitchFamily="34" charset="0"/>
                <a:cs typeface="Times New Roman" panose="02020603050405020304" pitchFamily="18" charset="0"/>
              </a:rPr>
              <a:t>was identified as the </a:t>
            </a:r>
            <a:r>
              <a:rPr lang="en-US" sz="3200" b="1" dirty="0">
                <a:latin typeface="DM Sans" pitchFamily="2" charset="0"/>
                <a:ea typeface="Calibri" panose="020F0502020204030204" pitchFamily="34" charset="0"/>
                <a:cs typeface="Times New Roman" panose="02020603050405020304" pitchFamily="18" charset="0"/>
              </a:rPr>
              <a:t>BEST MODEL</a:t>
            </a:r>
            <a:r>
              <a:rPr lang="en-US" sz="3200" b="1" dirty="0">
                <a:effectLst/>
                <a:latin typeface="DM Sans" pitchFamily="2" charset="0"/>
                <a:ea typeface="Calibri" panose="020F0502020204030204" pitchFamily="34" charset="0"/>
                <a:cs typeface="Times New Roman" panose="02020603050405020304" pitchFamily="18" charset="0"/>
              </a:rPr>
              <a:t> which produces the most accurate predictions with less information loss.</a:t>
            </a:r>
          </a:p>
        </p:txBody>
      </p:sp>
      <p:pic>
        <p:nvPicPr>
          <p:cNvPr id="10" name="Picture 9">
            <a:extLst>
              <a:ext uri="{FF2B5EF4-FFF2-40B4-BE49-F238E27FC236}">
                <a16:creationId xmlns:a16="http://schemas.microsoft.com/office/drawing/2014/main" id="{3E7594F1-AD3B-4557-ACF5-98178A07BAB2}"/>
              </a:ext>
            </a:extLst>
          </p:cNvPr>
          <p:cNvPicPr>
            <a:picLocks noChangeAspect="1"/>
          </p:cNvPicPr>
          <p:nvPr/>
        </p:nvPicPr>
        <p:blipFill rotWithShape="1">
          <a:blip r:embed="rId4">
            <a:extLst>
              <a:ext uri="{28A0092B-C50C-407E-A947-70E740481C1C}">
                <a14:useLocalDpi xmlns:a14="http://schemas.microsoft.com/office/drawing/2010/main" val="0"/>
              </a:ext>
            </a:extLst>
          </a:blip>
          <a:srcRect l="2560" t="7522" r="3839" b="3540"/>
          <a:stretch/>
        </p:blipFill>
        <p:spPr bwMode="auto">
          <a:xfrm>
            <a:off x="2054773" y="5601062"/>
            <a:ext cx="5637481" cy="4425322"/>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D93E613E-CB39-4AEE-88B1-145B30839DFF}"/>
              </a:ext>
            </a:extLst>
          </p:cNvPr>
          <p:cNvSpPr txBox="1"/>
          <p:nvPr/>
        </p:nvSpPr>
        <p:spPr>
          <a:xfrm>
            <a:off x="8426894" y="6888375"/>
            <a:ext cx="7391400" cy="1077218"/>
          </a:xfrm>
          <a:prstGeom prst="rect">
            <a:avLst/>
          </a:prstGeom>
          <a:noFill/>
        </p:spPr>
        <p:txBody>
          <a:bodyPr wrap="square" rtlCol="0">
            <a:spAutoFit/>
          </a:bodyPr>
          <a:lstStyle/>
          <a:p>
            <a:r>
              <a:rPr lang="en-US" sz="3200" b="1" kern="0" dirty="0">
                <a:effectLst/>
                <a:latin typeface="DM Sans" panose="020B0604020202020204" charset="0"/>
                <a:ea typeface="Calibri" panose="020F0502020204030204" pitchFamily="34" charset="0"/>
              </a:rPr>
              <a:t>predicted delay time increases as the time gap increases in the model.</a:t>
            </a:r>
            <a:endParaRPr lang="en-US" sz="3200" b="1" dirty="0">
              <a:latin typeface="DM Sans" panose="020B0604020202020204" charset="0"/>
            </a:endParaRPr>
          </a:p>
        </p:txBody>
      </p:sp>
    </p:spTree>
    <p:extLst>
      <p:ext uri="{BB962C8B-B14F-4D97-AF65-F5344CB8AC3E}">
        <p14:creationId xmlns:p14="http://schemas.microsoft.com/office/powerpoint/2010/main" val="109150800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27039" y="3829505"/>
            <a:ext cx="18279505" cy="6804838"/>
            <a:chOff x="0" y="0"/>
            <a:chExt cx="6183437" cy="1432972"/>
          </a:xfrm>
          <a:solidFill>
            <a:schemeClr val="tx2">
              <a:lumMod val="75000"/>
            </a:schemeClr>
          </a:solidFill>
        </p:grpSpPr>
        <p:sp>
          <p:nvSpPr>
            <p:cNvPr id="3" name="Freeform 3"/>
            <p:cNvSpPr/>
            <p:nvPr/>
          </p:nvSpPr>
          <p:spPr>
            <a:xfrm>
              <a:off x="0" y="0"/>
              <a:ext cx="6183437" cy="1432972"/>
            </a:xfrm>
            <a:custGeom>
              <a:avLst/>
              <a:gdLst/>
              <a:ahLst/>
              <a:cxnLst/>
              <a:rect l="l" t="t" r="r" b="b"/>
              <a:pathLst>
                <a:path w="6183437" h="1432972">
                  <a:moveTo>
                    <a:pt x="0" y="0"/>
                  </a:moveTo>
                  <a:lnTo>
                    <a:pt x="6183437" y="0"/>
                  </a:lnTo>
                  <a:lnTo>
                    <a:pt x="6183437" y="1432972"/>
                  </a:lnTo>
                  <a:lnTo>
                    <a:pt x="0" y="1432972"/>
                  </a:lnTo>
                  <a:close/>
                </a:path>
              </a:pathLst>
            </a:custGeom>
            <a:grp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26933" y="-305875"/>
            <a:ext cx="1851667" cy="215623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7668" y="8519471"/>
            <a:ext cx="1851667" cy="2156235"/>
          </a:xfrm>
          <a:prstGeom prst="rect">
            <a:avLst/>
          </a:prstGeom>
        </p:spPr>
      </p:pic>
      <p:grpSp>
        <p:nvGrpSpPr>
          <p:cNvPr id="4" name="Group 3">
            <a:extLst>
              <a:ext uri="{FF2B5EF4-FFF2-40B4-BE49-F238E27FC236}">
                <a16:creationId xmlns:a16="http://schemas.microsoft.com/office/drawing/2014/main" id="{4A4552FB-050D-51CA-45F5-6F11EB117487}"/>
              </a:ext>
            </a:extLst>
          </p:cNvPr>
          <p:cNvGrpSpPr/>
          <p:nvPr/>
        </p:nvGrpSpPr>
        <p:grpSpPr>
          <a:xfrm>
            <a:off x="846697" y="-49922"/>
            <a:ext cx="19270098" cy="4100912"/>
            <a:chOff x="1751570" y="1021713"/>
            <a:chExt cx="6871121" cy="4100912"/>
          </a:xfrm>
        </p:grpSpPr>
        <p:sp>
          <p:nvSpPr>
            <p:cNvPr id="5" name="TextBox 6">
              <a:extLst>
                <a:ext uri="{FF2B5EF4-FFF2-40B4-BE49-F238E27FC236}">
                  <a16:creationId xmlns:a16="http://schemas.microsoft.com/office/drawing/2014/main" id="{0B20E35C-ABAD-AF6B-3B23-BF76D053BF10}"/>
                </a:ext>
              </a:extLst>
            </p:cNvPr>
            <p:cNvSpPr txBox="1"/>
            <p:nvPr/>
          </p:nvSpPr>
          <p:spPr>
            <a:xfrm>
              <a:off x="1751570" y="3288544"/>
              <a:ext cx="6273370" cy="1834081"/>
            </a:xfrm>
            <a:prstGeom prst="rect">
              <a:avLst/>
            </a:prstGeom>
          </p:spPr>
          <p:txBody>
            <a:bodyPr lIns="0" tIns="0" rIns="0" bIns="0" rtlCol="0" anchor="t">
              <a:spAutoFit/>
            </a:bodyPr>
            <a:lstStyle/>
            <a:p>
              <a:pPr>
                <a:lnSpc>
                  <a:spcPts val="14933"/>
                </a:lnSpc>
              </a:pPr>
              <a:endParaRPr lang="en-US" sz="10667" dirty="0">
                <a:solidFill>
                  <a:srgbClr val="FFFFFF"/>
                </a:solidFill>
                <a:latin typeface="DM Serif Display"/>
              </a:endParaRPr>
            </a:p>
          </p:txBody>
        </p:sp>
        <p:sp>
          <p:nvSpPr>
            <p:cNvPr id="7" name="TextBox 12">
              <a:extLst>
                <a:ext uri="{FF2B5EF4-FFF2-40B4-BE49-F238E27FC236}">
                  <a16:creationId xmlns:a16="http://schemas.microsoft.com/office/drawing/2014/main" id="{66E036B0-CAB2-8FDF-5336-0429DCA72FAA}"/>
                </a:ext>
              </a:extLst>
            </p:cNvPr>
            <p:cNvSpPr txBox="1"/>
            <p:nvPr/>
          </p:nvSpPr>
          <p:spPr>
            <a:xfrm>
              <a:off x="1938734" y="1021713"/>
              <a:ext cx="6683957" cy="1331134"/>
            </a:xfrm>
            <a:prstGeom prst="rect">
              <a:avLst/>
            </a:prstGeom>
          </p:spPr>
          <p:txBody>
            <a:bodyPr wrap="square" lIns="0" tIns="0" rIns="0" bIns="0" rtlCol="0" anchor="t">
              <a:spAutoFit/>
            </a:bodyPr>
            <a:lstStyle/>
            <a:p>
              <a:pPr>
                <a:lnSpc>
                  <a:spcPts val="11177"/>
                </a:lnSpc>
              </a:pPr>
              <a:r>
                <a:rPr lang="en-US" sz="6600" dirty="0">
                  <a:latin typeface="DM Serif Display"/>
                </a:rPr>
                <a:t>Pred App… </a:t>
              </a:r>
              <a:endParaRPr lang="en-US" sz="6600" dirty="0">
                <a:latin typeface="Brittany" panose="020B0604020202020204" charset="0"/>
              </a:endParaRPr>
            </a:p>
          </p:txBody>
        </p:sp>
      </p:grpSp>
      <p:pic>
        <p:nvPicPr>
          <p:cNvPr id="8" name="Picture 7">
            <a:extLst>
              <a:ext uri="{FF2B5EF4-FFF2-40B4-BE49-F238E27FC236}">
                <a16:creationId xmlns:a16="http://schemas.microsoft.com/office/drawing/2014/main" id="{3DDFADA0-C33A-401C-ABEB-800B5911CBAF}"/>
              </a:ext>
            </a:extLst>
          </p:cNvPr>
          <p:cNvPicPr>
            <a:picLocks noChangeAspect="1"/>
          </p:cNvPicPr>
          <p:nvPr/>
        </p:nvPicPr>
        <p:blipFill rotWithShape="1">
          <a:blip r:embed="rId4">
            <a:extLst>
              <a:ext uri="{28A0092B-C50C-407E-A947-70E740481C1C}">
                <a14:useLocalDpi xmlns:a14="http://schemas.microsoft.com/office/drawing/2010/main" val="0"/>
              </a:ext>
            </a:extLst>
          </a:blip>
          <a:srcRect r="4709" b="4814"/>
          <a:stretch/>
        </p:blipFill>
        <p:spPr>
          <a:xfrm>
            <a:off x="4017244" y="1409700"/>
            <a:ext cx="10273175" cy="5772206"/>
          </a:xfrm>
          <a:prstGeom prst="rect">
            <a:avLst/>
          </a:prstGeom>
        </p:spPr>
      </p:pic>
      <p:pic>
        <p:nvPicPr>
          <p:cNvPr id="12" name="Picture 11">
            <a:extLst>
              <a:ext uri="{FF2B5EF4-FFF2-40B4-BE49-F238E27FC236}">
                <a16:creationId xmlns:a16="http://schemas.microsoft.com/office/drawing/2014/main" id="{B37EC983-8856-4974-AFA5-6C1332D04CEB}"/>
              </a:ext>
            </a:extLst>
          </p:cNvPr>
          <p:cNvPicPr>
            <a:picLocks noChangeAspect="1"/>
          </p:cNvPicPr>
          <p:nvPr/>
        </p:nvPicPr>
        <p:blipFill rotWithShape="1">
          <a:blip r:embed="rId5">
            <a:extLst>
              <a:ext uri="{28A0092B-C50C-407E-A947-70E740481C1C}">
                <a14:useLocalDpi xmlns:a14="http://schemas.microsoft.com/office/drawing/2010/main" val="0"/>
              </a:ext>
            </a:extLst>
          </a:blip>
          <a:srcRect l="-14" t="47990" r="5014" b="4596"/>
          <a:stretch/>
        </p:blipFill>
        <p:spPr>
          <a:xfrm>
            <a:off x="4007413" y="7154704"/>
            <a:ext cx="10273174" cy="2884079"/>
          </a:xfrm>
          <a:prstGeom prst="rect">
            <a:avLst/>
          </a:prstGeom>
        </p:spPr>
      </p:pic>
    </p:spTree>
    <p:extLst>
      <p:ext uri="{BB962C8B-B14F-4D97-AF65-F5344CB8AC3E}">
        <p14:creationId xmlns:p14="http://schemas.microsoft.com/office/powerpoint/2010/main" val="99092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641533" y="-82864"/>
            <a:ext cx="16687801" cy="10287000"/>
            <a:chOff x="0" y="0"/>
            <a:chExt cx="1913890" cy="3479800"/>
          </a:xfrm>
          <a:solidFill>
            <a:schemeClr val="tx2">
              <a:lumMod val="75000"/>
            </a:schemeClr>
          </a:solidFill>
        </p:grpSpPr>
        <p:sp>
          <p:nvSpPr>
            <p:cNvPr id="3" name="Freeform 3"/>
            <p:cNvSpPr/>
            <p:nvPr/>
          </p:nvSpPr>
          <p:spPr>
            <a:xfrm>
              <a:off x="0" y="0"/>
              <a:ext cx="1913890" cy="3479800"/>
            </a:xfrm>
            <a:custGeom>
              <a:avLst/>
              <a:gdLst/>
              <a:ahLst/>
              <a:cxnLst/>
              <a:rect l="l" t="t" r="r" b="b"/>
              <a:pathLst>
                <a:path w="1913890" h="3479800">
                  <a:moveTo>
                    <a:pt x="0" y="0"/>
                  </a:moveTo>
                  <a:lnTo>
                    <a:pt x="1913890" y="0"/>
                  </a:lnTo>
                  <a:lnTo>
                    <a:pt x="1913890" y="3479800"/>
                  </a:lnTo>
                  <a:lnTo>
                    <a:pt x="0" y="3479800"/>
                  </a:lnTo>
                  <a:close/>
                </a:path>
              </a:pathLst>
            </a:custGeom>
            <a:grp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419100"/>
            <a:ext cx="1851667" cy="215623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7346" y="8648700"/>
            <a:ext cx="1851667" cy="2156235"/>
          </a:xfrm>
          <a:prstGeom prst="rect">
            <a:avLst/>
          </a:prstGeom>
        </p:spPr>
      </p:pic>
      <p:grpSp>
        <p:nvGrpSpPr>
          <p:cNvPr id="15" name="Group 14">
            <a:extLst>
              <a:ext uri="{FF2B5EF4-FFF2-40B4-BE49-F238E27FC236}">
                <a16:creationId xmlns:a16="http://schemas.microsoft.com/office/drawing/2014/main" id="{91902AC2-A861-AFFC-9778-7E7C199D296E}"/>
              </a:ext>
            </a:extLst>
          </p:cNvPr>
          <p:cNvGrpSpPr/>
          <p:nvPr/>
        </p:nvGrpSpPr>
        <p:grpSpPr>
          <a:xfrm>
            <a:off x="7168077" y="-82864"/>
            <a:ext cx="10434123" cy="6778216"/>
            <a:chOff x="1751569" y="-922202"/>
            <a:chExt cx="10434123" cy="6778216"/>
          </a:xfrm>
        </p:grpSpPr>
        <p:sp>
          <p:nvSpPr>
            <p:cNvPr id="6" name="TextBox 6"/>
            <p:cNvSpPr txBox="1"/>
            <p:nvPr/>
          </p:nvSpPr>
          <p:spPr>
            <a:xfrm>
              <a:off x="2226659" y="-922202"/>
              <a:ext cx="7919522" cy="1740861"/>
            </a:xfrm>
            <a:prstGeom prst="rect">
              <a:avLst/>
            </a:prstGeom>
          </p:spPr>
          <p:txBody>
            <a:bodyPr wrap="square" lIns="0" tIns="0" rIns="0" bIns="0" rtlCol="0" anchor="t">
              <a:spAutoFit/>
            </a:bodyPr>
            <a:lstStyle/>
            <a:p>
              <a:pPr>
                <a:lnSpc>
                  <a:spcPts val="14933"/>
                </a:lnSpc>
              </a:pPr>
              <a:r>
                <a:rPr lang="en-US" sz="8000" dirty="0">
                  <a:solidFill>
                    <a:srgbClr val="FFFFFF"/>
                  </a:solidFill>
                  <a:latin typeface="Brittany" panose="020B0604020202020204" charset="0"/>
                </a:rPr>
                <a:t>References</a:t>
              </a:r>
            </a:p>
          </p:txBody>
        </p:sp>
        <p:sp>
          <p:nvSpPr>
            <p:cNvPr id="8" name="TextBox 8"/>
            <p:cNvSpPr txBox="1"/>
            <p:nvPr/>
          </p:nvSpPr>
          <p:spPr>
            <a:xfrm>
              <a:off x="1751569" y="5288102"/>
              <a:ext cx="10434123" cy="567912"/>
            </a:xfrm>
            <a:prstGeom prst="rect">
              <a:avLst/>
            </a:prstGeom>
          </p:spPr>
          <p:txBody>
            <a:bodyPr wrap="square" lIns="0" tIns="0" rIns="0" bIns="0" rtlCol="0" anchor="t">
              <a:spAutoFit/>
            </a:bodyPr>
            <a:lstStyle/>
            <a:p>
              <a:pPr>
                <a:lnSpc>
                  <a:spcPts val="4756"/>
                </a:lnSpc>
              </a:pPr>
              <a:endParaRPr lang="en-US" sz="2900" dirty="0">
                <a:solidFill>
                  <a:srgbClr val="FFFFFF"/>
                </a:solidFill>
                <a:latin typeface="DM Sans"/>
              </a:endParaRPr>
            </a:p>
          </p:txBody>
        </p:sp>
        <p:sp>
          <p:nvSpPr>
            <p:cNvPr id="12" name="TextBox 12"/>
            <p:cNvSpPr txBox="1"/>
            <p:nvPr/>
          </p:nvSpPr>
          <p:spPr>
            <a:xfrm>
              <a:off x="1751570" y="2136755"/>
              <a:ext cx="4498791" cy="1436291"/>
            </a:xfrm>
            <a:prstGeom prst="rect">
              <a:avLst/>
            </a:prstGeom>
          </p:spPr>
          <p:txBody>
            <a:bodyPr lIns="0" tIns="0" rIns="0" bIns="0" rtlCol="0" anchor="t">
              <a:spAutoFit/>
            </a:bodyPr>
            <a:lstStyle/>
            <a:p>
              <a:pPr>
                <a:lnSpc>
                  <a:spcPts val="11177"/>
                </a:lnSpc>
              </a:pPr>
              <a:endParaRPr lang="en-US" sz="7984" dirty="0">
                <a:solidFill>
                  <a:srgbClr val="FFFFFF"/>
                </a:solidFill>
                <a:latin typeface="Brittany"/>
              </a:endParaRPr>
            </a:p>
          </p:txBody>
        </p:sp>
      </p:grpSp>
      <p:pic>
        <p:nvPicPr>
          <p:cNvPr id="14" name="Picture 8">
            <a:extLst>
              <a:ext uri="{FF2B5EF4-FFF2-40B4-BE49-F238E27FC236}">
                <a16:creationId xmlns:a16="http://schemas.microsoft.com/office/drawing/2014/main" id="{7838EECE-7A6D-DCC1-2307-758F00346A67}"/>
              </a:ext>
            </a:extLst>
          </p:cNvPr>
          <p:cNvPicPr>
            <a:picLocks noChangeAspect="1"/>
          </p:cNvPicPr>
          <p:nvPr/>
        </p:nvPicPr>
        <p:blipFill>
          <a:blip r:embed="rId4">
            <a:alphaModFix amt="35000"/>
          </a:blip>
          <a:srcRect/>
          <a:stretch>
            <a:fillRect/>
          </a:stretch>
        </p:blipFill>
        <p:spPr>
          <a:xfrm>
            <a:off x="5943600" y="2868928"/>
            <a:ext cx="4831073" cy="5576996"/>
          </a:xfrm>
          <a:prstGeom prst="rect">
            <a:avLst/>
          </a:prstGeom>
          <a:solidFill>
            <a:schemeClr val="bg1">
              <a:alpha val="0"/>
            </a:schemeClr>
          </a:solidFill>
        </p:spPr>
      </p:pic>
      <p:sp>
        <p:nvSpPr>
          <p:cNvPr id="4" name="TextBox 3">
            <a:extLst>
              <a:ext uri="{FF2B5EF4-FFF2-40B4-BE49-F238E27FC236}">
                <a16:creationId xmlns:a16="http://schemas.microsoft.com/office/drawing/2014/main" id="{34F58CF1-C6B5-4014-C69D-B91BBA59CD7D}"/>
              </a:ext>
            </a:extLst>
          </p:cNvPr>
          <p:cNvSpPr txBox="1"/>
          <p:nvPr/>
        </p:nvSpPr>
        <p:spPr>
          <a:xfrm>
            <a:off x="1927283" y="1371531"/>
            <a:ext cx="16116300" cy="3170099"/>
          </a:xfrm>
          <a:prstGeom prst="rect">
            <a:avLst/>
          </a:prstGeom>
          <a:noFill/>
        </p:spPr>
        <p:txBody>
          <a:bodyPr wrap="square" rtlCol="0">
            <a:spAutoFit/>
          </a:bodyPr>
          <a:lstStyle/>
          <a:p>
            <a:pPr marL="285750" indent="-285750">
              <a:buFont typeface="Wingdings" panose="05000000000000000000" pitchFamily="2" charset="2"/>
              <a:buChar char="Ø"/>
            </a:pPr>
            <a:endParaRPr lang="en-US" b="1" dirty="0">
              <a:solidFill>
                <a:schemeClr val="bg1"/>
              </a:solidFill>
              <a:latin typeface="DM Sans" pitchFamily="2" charset="0"/>
              <a:hlinkClick r:id="rId5">
                <a:extLst>
                  <a:ext uri="{A12FA001-AC4F-418D-AE19-62706E023703}">
                    <ahyp:hlinkClr xmlns:ahyp="http://schemas.microsoft.com/office/drawing/2018/hyperlinkcolor" val="tx"/>
                  </a:ext>
                </a:extLst>
              </a:hlinkClick>
            </a:endParaRPr>
          </a:p>
          <a:p>
            <a:r>
              <a:rPr lang="en-US" sz="2400" b="1" dirty="0">
                <a:solidFill>
                  <a:schemeClr val="bg1"/>
                </a:solidFill>
                <a:latin typeface="DM Sans" pitchFamily="2" charset="0"/>
              </a:rPr>
              <a:t>TTC data and journals</a:t>
            </a:r>
          </a:p>
          <a:p>
            <a:pPr marL="285750" indent="-285750">
              <a:buFont typeface="Wingdings" panose="05000000000000000000" pitchFamily="2" charset="2"/>
              <a:buChar char="Ø"/>
            </a:pPr>
            <a:r>
              <a:rPr lang="en-US" sz="1600" dirty="0">
                <a:solidFill>
                  <a:schemeClr val="bg1"/>
                </a:solidFill>
                <a:latin typeface="DM Sans" pitchFamily="2" charset="0"/>
                <a:hlinkClick r:id="rId5">
                  <a:extLst>
                    <a:ext uri="{A12FA001-AC4F-418D-AE19-62706E023703}">
                      <ahyp:hlinkClr xmlns:ahyp="http://schemas.microsoft.com/office/drawing/2018/hyperlinkcolor" val="tx"/>
                    </a:ext>
                  </a:extLst>
                </a:hlinkClick>
              </a:rPr>
              <a:t>https://www.ttc.ca/</a:t>
            </a:r>
            <a:endParaRPr lang="en-US" sz="1600" dirty="0">
              <a:solidFill>
                <a:schemeClr val="bg1"/>
              </a:solidFill>
              <a:latin typeface="DM Sans" pitchFamily="2" charset="0"/>
            </a:endParaRPr>
          </a:p>
          <a:p>
            <a:pPr marL="285750" indent="-285750">
              <a:buFont typeface="Wingdings" panose="05000000000000000000" pitchFamily="2" charset="2"/>
              <a:buChar char="Ø"/>
            </a:pPr>
            <a:r>
              <a:rPr lang="en-US" sz="1600" dirty="0">
                <a:solidFill>
                  <a:schemeClr val="bg1"/>
                </a:solidFill>
                <a:latin typeface="DM Sans" pitchFamily="2" charset="0"/>
                <a:hlinkClick r:id="rId6">
                  <a:extLst>
                    <a:ext uri="{A12FA001-AC4F-418D-AE19-62706E023703}">
                      <ahyp:hlinkClr xmlns:ahyp="http://schemas.microsoft.com/office/drawing/2018/hyperlinkcolor" val="tx"/>
                    </a:ext>
                  </a:extLst>
                </a:hlinkClick>
              </a:rPr>
              <a:t>https://transittoronto.ca/bus/8108.shtml</a:t>
            </a:r>
            <a:endParaRPr lang="en-US" sz="1600" dirty="0">
              <a:solidFill>
                <a:schemeClr val="bg1"/>
              </a:solidFill>
              <a:latin typeface="DM Sans" pitchFamily="2" charset="0"/>
            </a:endParaRPr>
          </a:p>
          <a:p>
            <a:pPr marL="285750" indent="-285750">
              <a:buFont typeface="Wingdings" panose="05000000000000000000" pitchFamily="2" charset="2"/>
              <a:buChar char="Ø"/>
            </a:pPr>
            <a:r>
              <a:rPr lang="en-US" sz="1600" dirty="0">
                <a:solidFill>
                  <a:schemeClr val="bg1"/>
                </a:solidFill>
                <a:latin typeface="DM Sans" pitchFamily="2" charset="0"/>
                <a:hlinkClick r:id="rId7">
                  <a:extLst>
                    <a:ext uri="{A12FA001-AC4F-418D-AE19-62706E023703}">
                      <ahyp:hlinkClr xmlns:ahyp="http://schemas.microsoft.com/office/drawing/2018/hyperlinkcolor" val="tx"/>
                    </a:ext>
                  </a:extLst>
                </a:hlinkClick>
              </a:rPr>
              <a:t>https://en.wikipedia.org/wiki/List_of_Toronto_Transit_Commission_bus_routes</a:t>
            </a:r>
            <a:endParaRPr lang="en-US" sz="1600" dirty="0">
              <a:solidFill>
                <a:schemeClr val="bg1"/>
              </a:solidFill>
              <a:latin typeface="DM Sans" pitchFamily="2" charset="0"/>
            </a:endParaRPr>
          </a:p>
          <a:p>
            <a:pPr marL="285750" indent="-285750">
              <a:buFont typeface="Wingdings" panose="05000000000000000000" pitchFamily="2" charset="2"/>
              <a:buChar char="Ø"/>
            </a:pPr>
            <a:r>
              <a:rPr lang="en-US" sz="1600" dirty="0">
                <a:solidFill>
                  <a:schemeClr val="bg1"/>
                </a:solidFill>
                <a:latin typeface="DM Sans" pitchFamily="2" charset="0"/>
                <a:hlinkClick r:id="rId8">
                  <a:extLst>
                    <a:ext uri="{A12FA001-AC4F-418D-AE19-62706E023703}">
                      <ahyp:hlinkClr xmlns:ahyp="http://schemas.microsoft.com/office/drawing/2018/hyperlinkcolor" val="tx"/>
                    </a:ext>
                  </a:extLst>
                </a:hlinkClick>
              </a:rPr>
              <a:t>https://www.blogto.com/city/2014/04/when_exactly_is_rush_hour_in_toronto/</a:t>
            </a:r>
            <a:endParaRPr lang="en-US" sz="1600" dirty="0">
              <a:solidFill>
                <a:schemeClr val="bg1"/>
              </a:solidFill>
              <a:latin typeface="DM Sans" pitchFamily="2" charset="0"/>
            </a:endParaRPr>
          </a:p>
          <a:p>
            <a:pPr marL="285750" indent="-285750">
              <a:buFont typeface="Wingdings" panose="05000000000000000000" pitchFamily="2" charset="2"/>
              <a:buChar char="Ø"/>
            </a:pPr>
            <a:r>
              <a:rPr lang="en-US" sz="1600" dirty="0">
                <a:solidFill>
                  <a:schemeClr val="bg1"/>
                </a:solidFill>
                <a:latin typeface="DM Sans" pitchFamily="2" charset="0"/>
                <a:hlinkClick r:id="rId9">
                  <a:extLst>
                    <a:ext uri="{A12FA001-AC4F-418D-AE19-62706E023703}">
                      <ahyp:hlinkClr xmlns:ahyp="http://schemas.microsoft.com/office/drawing/2018/hyperlinkcolor" val="tx"/>
                    </a:ext>
                  </a:extLst>
                </a:hlinkClick>
              </a:rPr>
              <a:t>https://www.cp24.com/news/cleaning-now-the-leading-cause-of-ttc-bus-delays-amid-covid-19-pandemic-1.5534154?cache=%3FclipId%3D104070%3FautoPlay%3Dtrue%3FautoPlay%3Dtrue%3Fot%3DAjaxLayout#:~:text=Mechanical%20issues%20were%20to%20blame,accounted%20for%20six%20per%20cent</a:t>
            </a:r>
            <a:r>
              <a:rPr lang="en-US" sz="1600" dirty="0">
                <a:solidFill>
                  <a:schemeClr val="bg1"/>
                </a:solidFill>
                <a:latin typeface="DM Sans" pitchFamily="2" charset="0"/>
              </a:rPr>
              <a:t>.</a:t>
            </a:r>
          </a:p>
          <a:p>
            <a:pPr marL="571500" indent="-571500">
              <a:buFont typeface="Wingdings" panose="05000000000000000000" pitchFamily="2" charset="2"/>
              <a:buChar char="Ø"/>
            </a:pPr>
            <a:endParaRPr lang="en-US" sz="1400" dirty="0">
              <a:solidFill>
                <a:schemeClr val="bg1"/>
              </a:solidFill>
              <a:latin typeface="DM Sans" pitchFamily="2" charset="0"/>
            </a:endParaRPr>
          </a:p>
          <a:p>
            <a:pPr marL="571500" indent="-571500">
              <a:buFont typeface="Wingdings" panose="05000000000000000000" pitchFamily="2" charset="2"/>
              <a:buChar char="Ø"/>
            </a:pPr>
            <a:endParaRPr lang="en-US" sz="1400" dirty="0">
              <a:solidFill>
                <a:schemeClr val="bg1"/>
              </a:solidFill>
              <a:latin typeface="DM Sans" pitchFamily="2" charset="0"/>
            </a:endParaRPr>
          </a:p>
          <a:p>
            <a:pPr marL="285750" indent="-285750">
              <a:buFont typeface="Wingdings" panose="05000000000000000000" pitchFamily="2" charset="2"/>
              <a:buChar char="Ø"/>
            </a:pPr>
            <a:endParaRPr lang="en-US" dirty="0">
              <a:solidFill>
                <a:schemeClr val="bg1"/>
              </a:solidFill>
              <a:latin typeface="DM Sans" pitchFamily="2" charset="0"/>
            </a:endParaRPr>
          </a:p>
        </p:txBody>
      </p:sp>
      <p:sp>
        <p:nvSpPr>
          <p:cNvPr id="13" name="TextBox 12">
            <a:extLst>
              <a:ext uri="{FF2B5EF4-FFF2-40B4-BE49-F238E27FC236}">
                <a16:creationId xmlns:a16="http://schemas.microsoft.com/office/drawing/2014/main" id="{E5A8F828-7863-49D0-B5E5-830F3D550EB5}"/>
              </a:ext>
            </a:extLst>
          </p:cNvPr>
          <p:cNvSpPr txBox="1"/>
          <p:nvPr/>
        </p:nvSpPr>
        <p:spPr>
          <a:xfrm>
            <a:off x="1927284" y="3960581"/>
            <a:ext cx="15544800" cy="6701065"/>
          </a:xfrm>
          <a:prstGeom prst="rect">
            <a:avLst/>
          </a:prstGeom>
          <a:noFill/>
        </p:spPr>
        <p:txBody>
          <a:bodyPr wrap="square" rtlCol="0">
            <a:spAutoFit/>
          </a:bodyPr>
          <a:lstStyle/>
          <a:p>
            <a:r>
              <a:rPr lang="en-US" sz="2400" b="1" dirty="0">
                <a:solidFill>
                  <a:schemeClr val="bg1"/>
                </a:solidFill>
                <a:latin typeface="DM Sans" panose="020B0604020202020204" charset="0"/>
              </a:rPr>
              <a:t>Descriptive Analysis</a:t>
            </a:r>
          </a:p>
          <a:p>
            <a:pPr marL="285750" indent="-285750">
              <a:buFont typeface="Wingdings" panose="05000000000000000000" pitchFamily="2" charset="2"/>
              <a:buChar char="Ø"/>
            </a:pPr>
            <a:r>
              <a:rPr lang="en-US" sz="1600" dirty="0">
                <a:solidFill>
                  <a:schemeClr val="bg1"/>
                </a:solidFill>
                <a:latin typeface="DM Sans" panose="020B0604020202020204" charset="0"/>
                <a:hlinkClick r:id="rId10">
                  <a:extLst>
                    <a:ext uri="{A12FA001-AC4F-418D-AE19-62706E023703}">
                      <ahyp:hlinkClr xmlns:ahyp="http://schemas.microsoft.com/office/drawing/2018/hyperlinkcolor" val="tx"/>
                    </a:ext>
                  </a:extLst>
                </a:hlinkClick>
              </a:rPr>
              <a:t>https://www.google.com/amp/s/www.r-bloggers.com/2017/05/how-to-interpret-correspondence-analysis-plots-it-probably-isnt-the-way-you-think/amp/</a:t>
            </a:r>
            <a:endParaRPr lang="en-US" sz="1600" dirty="0">
              <a:solidFill>
                <a:schemeClr val="bg1"/>
              </a:solidFill>
              <a:latin typeface="DM Sans" panose="020B0604020202020204" charset="0"/>
            </a:endParaRPr>
          </a:p>
          <a:p>
            <a:pPr marL="285750" indent="-285750">
              <a:buFont typeface="Wingdings" panose="05000000000000000000" pitchFamily="2" charset="2"/>
              <a:buChar char="Ø"/>
            </a:pPr>
            <a:r>
              <a:rPr lang="en-US" sz="1600" dirty="0">
                <a:solidFill>
                  <a:schemeClr val="bg1"/>
                </a:solidFill>
                <a:latin typeface="DM Sans" panose="020B0604020202020204" charset="0"/>
                <a:hlinkClick r:id="rId11">
                  <a:extLst>
                    <a:ext uri="{A12FA001-AC4F-418D-AE19-62706E023703}">
                      <ahyp:hlinkClr xmlns:ahyp="http://schemas.microsoft.com/office/drawing/2018/hyperlinkcolor" val="tx"/>
                    </a:ext>
                  </a:extLst>
                </a:hlinkClick>
              </a:rPr>
              <a:t>https://rpubs.com/gaston/MCA</a:t>
            </a:r>
            <a:endParaRPr lang="en-US" sz="1600" dirty="0">
              <a:solidFill>
                <a:schemeClr val="bg1"/>
              </a:solidFill>
              <a:latin typeface="DM Sans" panose="020B0604020202020204" charset="0"/>
            </a:endParaRPr>
          </a:p>
          <a:p>
            <a:pPr marL="285750" indent="-285750">
              <a:buFont typeface="Wingdings" panose="05000000000000000000" pitchFamily="2" charset="2"/>
              <a:buChar char="Ø"/>
            </a:pPr>
            <a:r>
              <a:rPr lang="en-US" sz="1600" dirty="0">
                <a:solidFill>
                  <a:schemeClr val="bg1"/>
                </a:solidFill>
                <a:latin typeface="DM Sans" panose="020B0604020202020204" charset="0"/>
                <a:hlinkClick r:id="rId12">
                  <a:extLst>
                    <a:ext uri="{A12FA001-AC4F-418D-AE19-62706E023703}">
                      <ahyp:hlinkClr xmlns:ahyp="http://schemas.microsoft.com/office/drawing/2018/hyperlinkcolor" val="tx"/>
                    </a:ext>
                  </a:extLst>
                </a:hlinkClick>
              </a:rPr>
              <a:t>https://onlinelibrary.wiley.com/doi/10.1002/9780470479216.corpsy0491</a:t>
            </a:r>
            <a:endParaRPr lang="en-US" sz="1600" dirty="0">
              <a:solidFill>
                <a:schemeClr val="bg1"/>
              </a:solidFill>
              <a:latin typeface="DM Sans" panose="020B0604020202020204" charset="0"/>
            </a:endParaRPr>
          </a:p>
          <a:p>
            <a:endParaRPr lang="en-US" sz="2400" dirty="0">
              <a:solidFill>
                <a:schemeClr val="bg1"/>
              </a:solidFill>
              <a:latin typeface="DM Sans" panose="020B0604020202020204" charset="0"/>
            </a:endParaRPr>
          </a:p>
          <a:p>
            <a:r>
              <a:rPr lang="en-US" sz="2400" b="1" dirty="0">
                <a:solidFill>
                  <a:schemeClr val="bg1"/>
                </a:solidFill>
                <a:latin typeface="DM Sans" panose="020B0604020202020204" charset="0"/>
              </a:rPr>
              <a:t>Advanced Analysis </a:t>
            </a: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13">
                  <a:extLst>
                    <a:ext uri="{A12FA001-AC4F-418D-AE19-62706E023703}">
                      <ahyp:hlinkClr xmlns:ahyp="http://schemas.microsoft.com/office/drawing/2018/hyperlinkcolor" val="tx"/>
                    </a:ext>
                  </a:extLst>
                </a:hlinkClick>
              </a:rPr>
              <a:t> https://datascienceplus.com/extreme-gradient-boosting-with-r/</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14">
                  <a:extLst>
                    <a:ext uri="{A12FA001-AC4F-418D-AE19-62706E023703}">
                      <ahyp:hlinkClr xmlns:ahyp="http://schemas.microsoft.com/office/drawing/2018/hyperlinkcolor" val="tx"/>
                    </a:ext>
                  </a:extLst>
                </a:hlinkClick>
              </a:rPr>
              <a:t> https://www.analyticsvidhya.com/blog/2016/03/complete-guide-parameter-tuning-xgboost-with-codes-python/</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15">
                  <a:extLst>
                    <a:ext uri="{A12FA001-AC4F-418D-AE19-62706E023703}">
                      <ahyp:hlinkClr xmlns:ahyp="http://schemas.microsoft.com/office/drawing/2018/hyperlinkcolor" val="tx"/>
                    </a:ext>
                  </a:extLst>
                </a:hlinkClick>
              </a:rPr>
              <a:t> https://machinelearningmastery.com/feature-selection-with-the-caret-r-package/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16">
                  <a:extLst>
                    <a:ext uri="{A12FA001-AC4F-418D-AE19-62706E023703}">
                      <ahyp:hlinkClr xmlns:ahyp="http://schemas.microsoft.com/office/drawing/2018/hyperlinkcolor" val="tx"/>
                    </a:ext>
                  </a:extLst>
                </a:hlinkClick>
              </a:rPr>
              <a:t> https://gsverhoeven.github.io/post/random-forest-rfe_vs_tuning/</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17">
                  <a:extLst>
                    <a:ext uri="{A12FA001-AC4F-418D-AE19-62706E023703}">
                      <ahyp:hlinkClr xmlns:ahyp="http://schemas.microsoft.com/office/drawing/2018/hyperlinkcolor" val="tx"/>
                    </a:ext>
                  </a:extLst>
                </a:hlinkClick>
              </a:rPr>
              <a:t> https://stats.stackexchange.com/questions/443234/random-forest-in-r-how-to-perform-feature-extraction-and-reach-the-best-accura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18">
                  <a:extLst>
                    <a:ext uri="{A12FA001-AC4F-418D-AE19-62706E023703}">
                      <ahyp:hlinkClr xmlns:ahyp="http://schemas.microsoft.com/office/drawing/2018/hyperlinkcolor" val="tx"/>
                    </a:ext>
                  </a:extLst>
                </a:hlinkClick>
              </a:rPr>
              <a:t> https://www.guru99.com/r-random-forest-tutorial.html</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rPr>
              <a:t> https://www.statology.org/what-is-a-good-rmse/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20">
                  <a:extLst>
                    <a:ext uri="{A12FA001-AC4F-418D-AE19-62706E023703}">
                      <ahyp:hlinkClr xmlns:ahyp="http://schemas.microsoft.com/office/drawing/2018/hyperlinkcolor" val="tx"/>
                    </a:ext>
                  </a:extLst>
                </a:hlinkClick>
              </a:rPr>
              <a:t> https://pastebin.com/8xYGccg7</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21">
                  <a:extLst>
                    <a:ext uri="{A12FA001-AC4F-418D-AE19-62706E023703}">
                      <ahyp:hlinkClr xmlns:ahyp="http://schemas.microsoft.com/office/drawing/2018/hyperlinkcolor" val="tx"/>
                    </a:ext>
                  </a:extLst>
                </a:hlinkClick>
              </a:rPr>
              <a:t> https://github.com/amunategui/BetterCrossValidation/blob/master/CrossValidation2.R</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22">
                  <a:extLst>
                    <a:ext uri="{A12FA001-AC4F-418D-AE19-62706E023703}">
                      <ahyp:hlinkClr xmlns:ahyp="http://schemas.microsoft.com/office/drawing/2018/hyperlinkcolor" val="tx"/>
                    </a:ext>
                  </a:extLst>
                </a:hlinkClick>
              </a:rPr>
              <a:t> https://machinelearningmastery.com/tune-machine-learning-algorithms-in-r/</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23">
                  <a:extLst>
                    <a:ext uri="{A12FA001-AC4F-418D-AE19-62706E023703}">
                      <ahyp:hlinkClr xmlns:ahyp="http://schemas.microsoft.com/office/drawing/2018/hyperlinkcolor" val="tx"/>
                    </a:ext>
                  </a:extLst>
                </a:hlinkClick>
              </a:rPr>
              <a:t> https://nanx.me/enpls/reference/enspls.od.html</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Ø"/>
            </a:pPr>
            <a:r>
              <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24">
                  <a:extLst>
                    <a:ext uri="{A12FA001-AC4F-418D-AE19-62706E023703}">
                      <ahyp:hlinkClr xmlns:ahyp="http://schemas.microsoft.com/office/drawing/2018/hyperlinkcolor" val="tx"/>
                    </a:ext>
                  </a:extLst>
                </a:hlinkClick>
              </a:rPr>
              <a:t> https</a:t>
            </a: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24">
                  <a:extLst>
                    <a:ext uri="{A12FA001-AC4F-418D-AE19-62706E023703}">
                      <ahyp:hlinkClr xmlns:ahyp="http://schemas.microsoft.com/office/drawing/2018/hyperlinkcolor" val="tx"/>
                    </a:ext>
                  </a:extLst>
                </a:hlinkClick>
              </a:rPr>
              <a:t>://www.r-bloggers.com/2020/03/tuning-random-forest-hyperparameters-with-tidytuesday-trees-data/</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400" b="1" dirty="0">
              <a:solidFill>
                <a:schemeClr val="bg1"/>
              </a:solidFill>
              <a:latin typeface="DM Sans" panose="020B0604020202020204" charset="0"/>
            </a:endParaRPr>
          </a:p>
        </p:txBody>
      </p:sp>
    </p:spTree>
    <p:extLst>
      <p:ext uri="{BB962C8B-B14F-4D97-AF65-F5344CB8AC3E}">
        <p14:creationId xmlns:p14="http://schemas.microsoft.com/office/powerpoint/2010/main" val="1957578172"/>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1902AC2-A861-AFFC-9778-7E7C199D296E}"/>
              </a:ext>
            </a:extLst>
          </p:cNvPr>
          <p:cNvGrpSpPr/>
          <p:nvPr/>
        </p:nvGrpSpPr>
        <p:grpSpPr>
          <a:xfrm>
            <a:off x="7168077" y="2976093"/>
            <a:ext cx="10434123" cy="3719259"/>
            <a:chOff x="1751569" y="2136755"/>
            <a:chExt cx="10434123" cy="3719259"/>
          </a:xfrm>
        </p:grpSpPr>
        <p:sp>
          <p:nvSpPr>
            <p:cNvPr id="8" name="TextBox 8"/>
            <p:cNvSpPr txBox="1"/>
            <p:nvPr/>
          </p:nvSpPr>
          <p:spPr>
            <a:xfrm>
              <a:off x="1751569" y="5288102"/>
              <a:ext cx="10434123" cy="567912"/>
            </a:xfrm>
            <a:prstGeom prst="rect">
              <a:avLst/>
            </a:prstGeom>
          </p:spPr>
          <p:txBody>
            <a:bodyPr wrap="square" lIns="0" tIns="0" rIns="0" bIns="0" rtlCol="0" anchor="t">
              <a:spAutoFit/>
            </a:bodyPr>
            <a:lstStyle/>
            <a:p>
              <a:pPr>
                <a:lnSpc>
                  <a:spcPts val="4756"/>
                </a:lnSpc>
              </a:pPr>
              <a:endParaRPr lang="en-US" sz="2900" dirty="0">
                <a:solidFill>
                  <a:srgbClr val="FFFFFF"/>
                </a:solidFill>
                <a:latin typeface="DM Sans"/>
              </a:endParaRPr>
            </a:p>
          </p:txBody>
        </p:sp>
        <p:sp>
          <p:nvSpPr>
            <p:cNvPr id="12" name="TextBox 12"/>
            <p:cNvSpPr txBox="1"/>
            <p:nvPr/>
          </p:nvSpPr>
          <p:spPr>
            <a:xfrm>
              <a:off x="1751570" y="2136755"/>
              <a:ext cx="4498791" cy="1436291"/>
            </a:xfrm>
            <a:prstGeom prst="rect">
              <a:avLst/>
            </a:prstGeom>
          </p:spPr>
          <p:txBody>
            <a:bodyPr lIns="0" tIns="0" rIns="0" bIns="0" rtlCol="0" anchor="t">
              <a:spAutoFit/>
            </a:bodyPr>
            <a:lstStyle/>
            <a:p>
              <a:pPr>
                <a:lnSpc>
                  <a:spcPts val="11177"/>
                </a:lnSpc>
              </a:pPr>
              <a:endParaRPr lang="en-US" sz="7984" dirty="0">
                <a:solidFill>
                  <a:srgbClr val="FFFFFF"/>
                </a:solidFill>
                <a:latin typeface="Brittany"/>
              </a:endParaRPr>
            </a:p>
          </p:txBody>
        </p:sp>
      </p:grpSp>
      <p:pic>
        <p:nvPicPr>
          <p:cNvPr id="6" name="Picture 5">
            <a:extLst>
              <a:ext uri="{FF2B5EF4-FFF2-40B4-BE49-F238E27FC236}">
                <a16:creationId xmlns:a16="http://schemas.microsoft.com/office/drawing/2014/main" id="{4F25C9DB-F20B-7734-4BC7-1A526940899C}"/>
              </a:ext>
            </a:extLst>
          </p:cNvPr>
          <p:cNvPicPr>
            <a:picLocks noChangeAspect="1"/>
          </p:cNvPicPr>
          <p:nvPr/>
        </p:nvPicPr>
        <p:blipFill rotWithShape="1">
          <a:blip r:embed="rId2">
            <a:extLst>
              <a:ext uri="{28A0092B-C50C-407E-A947-70E740481C1C}">
                <a14:useLocalDpi xmlns:a14="http://schemas.microsoft.com/office/drawing/2010/main" val="0"/>
              </a:ext>
            </a:extLst>
          </a:blip>
          <a:srcRect t="8302" b="2244"/>
          <a:stretch/>
        </p:blipFill>
        <p:spPr>
          <a:xfrm>
            <a:off x="0" y="-342900"/>
            <a:ext cx="18288000" cy="10629900"/>
          </a:xfrm>
          <a:prstGeom prst="rect">
            <a:avLst/>
          </a:prstGeom>
        </p:spPr>
      </p:pic>
      <p:sp>
        <p:nvSpPr>
          <p:cNvPr id="7" name="TextBox 6">
            <a:extLst>
              <a:ext uri="{FF2B5EF4-FFF2-40B4-BE49-F238E27FC236}">
                <a16:creationId xmlns:a16="http://schemas.microsoft.com/office/drawing/2014/main" id="{6F3D05F0-767C-5141-9DCF-DC0D0D09FC9A}"/>
              </a:ext>
            </a:extLst>
          </p:cNvPr>
          <p:cNvSpPr txBox="1"/>
          <p:nvPr/>
        </p:nvSpPr>
        <p:spPr>
          <a:xfrm>
            <a:off x="4038600" y="3712339"/>
            <a:ext cx="10210800" cy="2862322"/>
          </a:xfrm>
          <a:prstGeom prst="rect">
            <a:avLst/>
          </a:prstGeom>
          <a:solidFill>
            <a:schemeClr val="dk1">
              <a:alpha val="50000"/>
            </a:schemeClr>
          </a:solidFill>
          <a:ln>
            <a:noFill/>
          </a:ln>
          <a:effectLst>
            <a:softEdge rad="3175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8000" b="1" dirty="0">
                <a:solidFill>
                  <a:schemeClr val="bg1"/>
                </a:solidFill>
                <a:latin typeface="Bahnschrift Condensed" panose="020B0502040204020203" pitchFamily="34" charset="0"/>
              </a:rPr>
              <a:t>THANK  YOU!</a:t>
            </a:r>
          </a:p>
        </p:txBody>
      </p:sp>
    </p:spTree>
    <p:extLst>
      <p:ext uri="{BB962C8B-B14F-4D97-AF65-F5344CB8AC3E}">
        <p14:creationId xmlns:p14="http://schemas.microsoft.com/office/powerpoint/2010/main" val="4718662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407624" y="2285379"/>
            <a:ext cx="8589855" cy="8589855"/>
            <a:chOff x="0" y="0"/>
            <a:chExt cx="2787650" cy="2787650"/>
          </a:xfrm>
          <a:solidFill>
            <a:schemeClr val="accent2">
              <a:lumMod val="50000"/>
            </a:schemeClr>
          </a:solidFill>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grp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378586"/>
            <a:ext cx="1851667" cy="2156235"/>
          </a:xfrm>
          <a:prstGeom prst="rect">
            <a:avLst/>
          </a:prstGeom>
        </p:spPr>
      </p:pic>
      <p:grpSp>
        <p:nvGrpSpPr>
          <p:cNvPr id="13" name="Group 12">
            <a:extLst>
              <a:ext uri="{FF2B5EF4-FFF2-40B4-BE49-F238E27FC236}">
                <a16:creationId xmlns:a16="http://schemas.microsoft.com/office/drawing/2014/main" id="{68FFACE8-EF2F-3715-C5E5-FC26EEC97E3B}"/>
              </a:ext>
            </a:extLst>
          </p:cNvPr>
          <p:cNvGrpSpPr/>
          <p:nvPr/>
        </p:nvGrpSpPr>
        <p:grpSpPr>
          <a:xfrm>
            <a:off x="1258118" y="699532"/>
            <a:ext cx="12627690" cy="1834220"/>
            <a:chOff x="10463084" y="2153738"/>
            <a:chExt cx="12627690" cy="1834220"/>
          </a:xfrm>
        </p:grpSpPr>
        <p:sp>
          <p:nvSpPr>
            <p:cNvPr id="9" name="TextBox 9"/>
            <p:cNvSpPr txBox="1"/>
            <p:nvPr/>
          </p:nvSpPr>
          <p:spPr>
            <a:xfrm>
              <a:off x="14442891" y="2153738"/>
              <a:ext cx="8647883" cy="1834220"/>
            </a:xfrm>
            <a:prstGeom prst="rect">
              <a:avLst/>
            </a:prstGeom>
          </p:spPr>
          <p:txBody>
            <a:bodyPr wrap="square" lIns="0" tIns="0" rIns="0" bIns="0" rtlCol="0" anchor="t">
              <a:spAutoFit/>
            </a:bodyPr>
            <a:lstStyle/>
            <a:p>
              <a:pPr>
                <a:lnSpc>
                  <a:spcPts val="14933"/>
                </a:lnSpc>
              </a:pPr>
              <a:r>
                <a:rPr lang="en-US" sz="10667" dirty="0">
                  <a:solidFill>
                    <a:srgbClr val="FFFFFF"/>
                  </a:solidFill>
                  <a:latin typeface="DM Serif Display"/>
                </a:rPr>
                <a:t>of the Dataset</a:t>
              </a:r>
            </a:p>
          </p:txBody>
        </p:sp>
        <p:sp>
          <p:nvSpPr>
            <p:cNvPr id="12" name="TextBox 12"/>
            <p:cNvSpPr txBox="1"/>
            <p:nvPr/>
          </p:nvSpPr>
          <p:spPr>
            <a:xfrm>
              <a:off x="10463084" y="2330506"/>
              <a:ext cx="3979807" cy="1436291"/>
            </a:xfrm>
            <a:prstGeom prst="rect">
              <a:avLst/>
            </a:prstGeom>
          </p:spPr>
          <p:txBody>
            <a:bodyPr lIns="0" tIns="0" rIns="0" bIns="0" rtlCol="0" anchor="t">
              <a:spAutoFit/>
            </a:bodyPr>
            <a:lstStyle/>
            <a:p>
              <a:pPr>
                <a:lnSpc>
                  <a:spcPts val="11177"/>
                </a:lnSpc>
              </a:pPr>
              <a:r>
                <a:rPr lang="en-US" sz="7984" dirty="0">
                  <a:solidFill>
                    <a:srgbClr val="FFFFFF"/>
                  </a:solidFill>
                  <a:latin typeface="Brittany"/>
                </a:rPr>
                <a:t>Variables</a:t>
              </a:r>
            </a:p>
          </p:txBody>
        </p:sp>
      </p:grpSp>
      <p:graphicFrame>
        <p:nvGraphicFramePr>
          <p:cNvPr id="15" name="Table 6">
            <a:extLst>
              <a:ext uri="{FF2B5EF4-FFF2-40B4-BE49-F238E27FC236}">
                <a16:creationId xmlns:a16="http://schemas.microsoft.com/office/drawing/2014/main" id="{3F19E858-A472-D96E-8231-96B7B0729242}"/>
              </a:ext>
            </a:extLst>
          </p:cNvPr>
          <p:cNvGraphicFramePr>
            <a:graphicFrameLocks noGrp="1"/>
          </p:cNvGraphicFramePr>
          <p:nvPr>
            <p:extLst>
              <p:ext uri="{D42A27DB-BD31-4B8C-83A1-F6EECF244321}">
                <p14:modId xmlns:p14="http://schemas.microsoft.com/office/powerpoint/2010/main" val="3949781145"/>
              </p:ext>
            </p:extLst>
          </p:nvPr>
        </p:nvGraphicFramePr>
        <p:xfrm>
          <a:off x="1028700" y="4947186"/>
          <a:ext cx="16230600" cy="1926658"/>
        </p:xfrm>
        <a:graphic>
          <a:graphicData uri="http://schemas.openxmlformats.org/drawingml/2006/table">
            <a:tbl>
              <a:tblPr/>
              <a:tblGrid>
                <a:gridCol w="2677493">
                  <a:extLst>
                    <a:ext uri="{9D8B030D-6E8A-4147-A177-3AD203B41FA5}">
                      <a16:colId xmlns:a16="http://schemas.microsoft.com/office/drawing/2014/main" val="20000"/>
                    </a:ext>
                  </a:extLst>
                </a:gridCol>
                <a:gridCol w="2669990">
                  <a:extLst>
                    <a:ext uri="{9D8B030D-6E8A-4147-A177-3AD203B41FA5}">
                      <a16:colId xmlns:a16="http://schemas.microsoft.com/office/drawing/2014/main" val="20001"/>
                    </a:ext>
                  </a:extLst>
                </a:gridCol>
                <a:gridCol w="2737580">
                  <a:extLst>
                    <a:ext uri="{9D8B030D-6E8A-4147-A177-3AD203B41FA5}">
                      <a16:colId xmlns:a16="http://schemas.microsoft.com/office/drawing/2014/main" val="20002"/>
                    </a:ext>
                  </a:extLst>
                </a:gridCol>
                <a:gridCol w="2693283">
                  <a:extLst>
                    <a:ext uri="{9D8B030D-6E8A-4147-A177-3AD203B41FA5}">
                      <a16:colId xmlns:a16="http://schemas.microsoft.com/office/drawing/2014/main" val="20003"/>
                    </a:ext>
                  </a:extLst>
                </a:gridCol>
                <a:gridCol w="2662465">
                  <a:extLst>
                    <a:ext uri="{9D8B030D-6E8A-4147-A177-3AD203B41FA5}">
                      <a16:colId xmlns:a16="http://schemas.microsoft.com/office/drawing/2014/main" val="20004"/>
                    </a:ext>
                  </a:extLst>
                </a:gridCol>
                <a:gridCol w="2789789">
                  <a:extLst>
                    <a:ext uri="{9D8B030D-6E8A-4147-A177-3AD203B41FA5}">
                      <a16:colId xmlns:a16="http://schemas.microsoft.com/office/drawing/2014/main" val="20005"/>
                    </a:ext>
                  </a:extLst>
                </a:gridCol>
              </a:tblGrid>
              <a:tr h="945729">
                <a:tc>
                  <a:txBody>
                    <a:bodyPr/>
                    <a:lstStyle/>
                    <a:p>
                      <a:pPr algn="ctr">
                        <a:lnSpc>
                          <a:spcPts val="3000"/>
                        </a:lnSpc>
                        <a:defRPr/>
                      </a:pPr>
                      <a:r>
                        <a:rPr lang="en-US" sz="3200" b="1" dirty="0">
                          <a:solidFill>
                            <a:srgbClr val="070707"/>
                          </a:solidFill>
                          <a:latin typeface="DM Sans" panose="020B0604020202020204" charset="0"/>
                        </a:rPr>
                        <a:t>Date</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56859"/>
                    </a:solidFill>
                  </a:tcPr>
                </a:tc>
                <a:tc>
                  <a:txBody>
                    <a:bodyPr/>
                    <a:lstStyle/>
                    <a:p>
                      <a:pPr algn="ctr">
                        <a:lnSpc>
                          <a:spcPts val="3000"/>
                        </a:lnSpc>
                        <a:defRPr/>
                      </a:pPr>
                      <a:r>
                        <a:rPr lang="en-US" sz="3200" b="1" dirty="0">
                          <a:solidFill>
                            <a:srgbClr val="070707"/>
                          </a:solidFill>
                          <a:latin typeface="DM Sans" panose="020B0604020202020204" charset="0"/>
                        </a:rPr>
                        <a:t>Route</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45A4A"/>
                    </a:solidFill>
                  </a:tcPr>
                </a:tc>
                <a:tc>
                  <a:txBody>
                    <a:bodyPr/>
                    <a:lstStyle/>
                    <a:p>
                      <a:pPr algn="ctr">
                        <a:lnSpc>
                          <a:spcPts val="3000"/>
                        </a:lnSpc>
                        <a:defRPr/>
                      </a:pPr>
                      <a:r>
                        <a:rPr lang="en-US" sz="3200" b="1" dirty="0">
                          <a:solidFill>
                            <a:srgbClr val="070707"/>
                          </a:solidFill>
                          <a:latin typeface="DM Sans" panose="020B0604020202020204" charset="0"/>
                        </a:rPr>
                        <a:t>Time</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56859"/>
                    </a:solidFill>
                  </a:tcPr>
                </a:tc>
                <a:tc>
                  <a:txBody>
                    <a:bodyPr/>
                    <a:lstStyle/>
                    <a:p>
                      <a:pPr algn="ctr">
                        <a:lnSpc>
                          <a:spcPts val="3000"/>
                        </a:lnSpc>
                        <a:defRPr/>
                      </a:pPr>
                      <a:r>
                        <a:rPr lang="en-US" sz="3200" b="1" dirty="0">
                          <a:solidFill>
                            <a:srgbClr val="070707"/>
                          </a:solidFill>
                          <a:latin typeface="DM Sans" panose="020B0604020202020204" charset="0"/>
                        </a:rPr>
                        <a:t>Day</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45A4A"/>
                    </a:solidFill>
                  </a:tcPr>
                </a:tc>
                <a:tc>
                  <a:txBody>
                    <a:bodyPr/>
                    <a:lstStyle/>
                    <a:p>
                      <a:pPr algn="ctr">
                        <a:lnSpc>
                          <a:spcPts val="3000"/>
                        </a:lnSpc>
                        <a:defRPr/>
                      </a:pPr>
                      <a:r>
                        <a:rPr lang="en-US" sz="3200" b="1" dirty="0">
                          <a:solidFill>
                            <a:srgbClr val="070707"/>
                          </a:solidFill>
                          <a:latin typeface="DM Sans" panose="020B0604020202020204" charset="0"/>
                        </a:rPr>
                        <a:t>Location</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56859"/>
                    </a:solidFill>
                  </a:tcPr>
                </a:tc>
                <a:tc>
                  <a:txBody>
                    <a:bodyPr/>
                    <a:lstStyle/>
                    <a:p>
                      <a:pPr algn="ctr">
                        <a:lnSpc>
                          <a:spcPts val="3000"/>
                        </a:lnSpc>
                        <a:defRPr/>
                      </a:pPr>
                      <a:r>
                        <a:rPr lang="en-US" sz="3200" b="1" dirty="0">
                          <a:solidFill>
                            <a:srgbClr val="070707"/>
                          </a:solidFill>
                          <a:latin typeface="DM Sans" panose="020B0604020202020204" charset="0"/>
                        </a:rPr>
                        <a:t>Incident</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45A4A"/>
                    </a:solidFill>
                  </a:tcPr>
                </a:tc>
                <a:extLst>
                  <a:ext uri="{0D108BD9-81ED-4DB2-BD59-A6C34878D82A}">
                    <a16:rowId xmlns:a16="http://schemas.microsoft.com/office/drawing/2014/main" val="10000"/>
                  </a:ext>
                </a:extLst>
              </a:tr>
              <a:tr h="980929">
                <a:tc>
                  <a:txBody>
                    <a:bodyPr/>
                    <a:lstStyle/>
                    <a:p>
                      <a:pPr algn="ctr">
                        <a:lnSpc>
                          <a:spcPts val="2400"/>
                        </a:lnSpc>
                        <a:defRPr/>
                      </a:pPr>
                      <a:r>
                        <a:rPr lang="en-US" sz="2800" dirty="0">
                          <a:solidFill>
                            <a:srgbClr val="070707"/>
                          </a:solidFill>
                          <a:latin typeface="DM Sans" panose="020B0604020202020204" charset="0"/>
                        </a:rPr>
                        <a:t>Qualitative</a:t>
                      </a:r>
                      <a:endParaRPr lang="en-US" sz="2800"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chemeClr val="bg1">
                        <a:lumMod val="95000"/>
                      </a:schemeClr>
                    </a:solidFill>
                  </a:tcPr>
                </a:tc>
                <a:tc>
                  <a:txBody>
                    <a:bodyPr/>
                    <a:lstStyle/>
                    <a:p>
                      <a:pPr algn="ctr">
                        <a:lnSpc>
                          <a:spcPts val="2400"/>
                        </a:lnSpc>
                        <a:defRPr/>
                      </a:pPr>
                      <a:r>
                        <a:rPr lang="en-US" sz="2800" dirty="0">
                          <a:solidFill>
                            <a:srgbClr val="070707"/>
                          </a:solidFill>
                          <a:latin typeface="DM Sans" panose="020B0604020202020204" charset="0"/>
                        </a:rPr>
                        <a:t>Qualitative</a:t>
                      </a:r>
                      <a:endParaRPr lang="en-US" sz="2800"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AF9F6"/>
                    </a:solidFill>
                  </a:tcPr>
                </a:tc>
                <a:tc>
                  <a:txBody>
                    <a:bodyPr/>
                    <a:lstStyle/>
                    <a:p>
                      <a:pPr algn="ctr">
                        <a:lnSpc>
                          <a:spcPts val="2400"/>
                        </a:lnSpc>
                        <a:defRPr/>
                      </a:pPr>
                      <a:r>
                        <a:rPr lang="en-US" sz="2800" dirty="0">
                          <a:solidFill>
                            <a:srgbClr val="070707"/>
                          </a:solidFill>
                          <a:latin typeface="DM Sans" panose="020B0604020202020204" charset="0"/>
                        </a:rPr>
                        <a:t>Quantitative</a:t>
                      </a:r>
                      <a:endParaRPr lang="en-US" sz="2800"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chemeClr val="bg1">
                        <a:lumMod val="95000"/>
                      </a:schemeClr>
                    </a:solidFill>
                  </a:tcPr>
                </a:tc>
                <a:tc>
                  <a:txBody>
                    <a:bodyPr/>
                    <a:lstStyle/>
                    <a:p>
                      <a:pPr algn="ctr">
                        <a:lnSpc>
                          <a:spcPts val="2400"/>
                        </a:lnSpc>
                        <a:defRPr/>
                      </a:pPr>
                      <a:r>
                        <a:rPr lang="en-US" sz="2800" dirty="0">
                          <a:solidFill>
                            <a:srgbClr val="070707"/>
                          </a:solidFill>
                          <a:latin typeface="DM Sans" panose="020B0604020202020204" charset="0"/>
                        </a:rPr>
                        <a:t>Qualitative</a:t>
                      </a:r>
                      <a:endParaRPr lang="en-US" sz="2800"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AF9F6"/>
                    </a:solidFill>
                  </a:tcPr>
                </a:tc>
                <a:tc>
                  <a:txBody>
                    <a:bodyPr/>
                    <a:lstStyle/>
                    <a:p>
                      <a:pPr algn="ctr">
                        <a:lnSpc>
                          <a:spcPts val="2400"/>
                        </a:lnSpc>
                        <a:defRPr/>
                      </a:pPr>
                      <a:r>
                        <a:rPr lang="en-US" sz="2800" dirty="0">
                          <a:solidFill>
                            <a:srgbClr val="070707"/>
                          </a:solidFill>
                          <a:latin typeface="DM Sans" panose="020B0604020202020204" charset="0"/>
                        </a:rPr>
                        <a:t>Qualitative</a:t>
                      </a:r>
                      <a:endParaRPr lang="en-US" sz="2800"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chemeClr val="bg1">
                        <a:lumMod val="95000"/>
                      </a:schemeClr>
                    </a:solidFill>
                  </a:tcPr>
                </a:tc>
                <a:tc>
                  <a:txBody>
                    <a:bodyPr/>
                    <a:lstStyle/>
                    <a:p>
                      <a:pPr algn="ctr">
                        <a:lnSpc>
                          <a:spcPts val="2400"/>
                        </a:lnSpc>
                        <a:defRPr/>
                      </a:pPr>
                      <a:r>
                        <a:rPr lang="en-US" sz="2800" dirty="0">
                          <a:solidFill>
                            <a:srgbClr val="070707"/>
                          </a:solidFill>
                          <a:latin typeface="DM Sans" panose="020B0604020202020204" charset="0"/>
                        </a:rPr>
                        <a:t>Qualitative</a:t>
                      </a:r>
                      <a:endParaRPr lang="en-US" sz="2800"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AF9F6"/>
                    </a:solidFill>
                  </a:tcPr>
                </a:tc>
                <a:extLst>
                  <a:ext uri="{0D108BD9-81ED-4DB2-BD59-A6C34878D82A}">
                    <a16:rowId xmlns:a16="http://schemas.microsoft.com/office/drawing/2014/main" val="10001"/>
                  </a:ext>
                </a:extLst>
              </a:tr>
            </a:tbl>
          </a:graphicData>
        </a:graphic>
      </p:graphicFrame>
      <p:graphicFrame>
        <p:nvGraphicFramePr>
          <p:cNvPr id="16" name="Table 8">
            <a:extLst>
              <a:ext uri="{FF2B5EF4-FFF2-40B4-BE49-F238E27FC236}">
                <a16:creationId xmlns:a16="http://schemas.microsoft.com/office/drawing/2014/main" id="{111851F3-70E8-3C16-5E58-1351017026BA}"/>
              </a:ext>
            </a:extLst>
          </p:cNvPr>
          <p:cNvGraphicFramePr>
            <a:graphicFrameLocks noGrp="1"/>
          </p:cNvGraphicFramePr>
          <p:nvPr>
            <p:extLst>
              <p:ext uri="{D42A27DB-BD31-4B8C-83A1-F6EECF244321}">
                <p14:modId xmlns:p14="http://schemas.microsoft.com/office/powerpoint/2010/main" val="3508002745"/>
              </p:ext>
            </p:extLst>
          </p:nvPr>
        </p:nvGraphicFramePr>
        <p:xfrm>
          <a:off x="4267200" y="7484042"/>
          <a:ext cx="10883259" cy="1926658"/>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2806059">
                  <a:extLst>
                    <a:ext uri="{9D8B030D-6E8A-4147-A177-3AD203B41FA5}">
                      <a16:colId xmlns:a16="http://schemas.microsoft.com/office/drawing/2014/main" val="20003"/>
                    </a:ext>
                  </a:extLst>
                </a:gridCol>
              </a:tblGrid>
              <a:tr h="936058">
                <a:tc>
                  <a:txBody>
                    <a:bodyPr/>
                    <a:lstStyle/>
                    <a:p>
                      <a:pPr algn="ctr">
                        <a:lnSpc>
                          <a:spcPts val="3000"/>
                        </a:lnSpc>
                        <a:defRPr/>
                      </a:pPr>
                      <a:r>
                        <a:rPr lang="en-US" sz="3200" b="1" dirty="0">
                          <a:solidFill>
                            <a:srgbClr val="070707"/>
                          </a:solidFill>
                          <a:latin typeface="DM Sans" panose="020B0604020202020204" charset="0"/>
                        </a:rPr>
                        <a:t>Min.Delay</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45A4A"/>
                    </a:solidFill>
                  </a:tcPr>
                </a:tc>
                <a:tc>
                  <a:txBody>
                    <a:bodyPr/>
                    <a:lstStyle/>
                    <a:p>
                      <a:pPr algn="ctr">
                        <a:lnSpc>
                          <a:spcPts val="3000"/>
                        </a:lnSpc>
                        <a:defRPr/>
                      </a:pPr>
                      <a:r>
                        <a:rPr lang="en-US" sz="3200" b="1" dirty="0">
                          <a:solidFill>
                            <a:srgbClr val="070707"/>
                          </a:solidFill>
                          <a:latin typeface="DM Sans" panose="020B0604020202020204" charset="0"/>
                        </a:rPr>
                        <a:t>Min.Gap</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56859"/>
                    </a:solidFill>
                  </a:tcPr>
                </a:tc>
                <a:tc>
                  <a:txBody>
                    <a:bodyPr/>
                    <a:lstStyle/>
                    <a:p>
                      <a:pPr algn="ctr">
                        <a:lnSpc>
                          <a:spcPts val="3000"/>
                        </a:lnSpc>
                        <a:defRPr/>
                      </a:pPr>
                      <a:r>
                        <a:rPr lang="en-US" sz="3200" b="1" dirty="0">
                          <a:solidFill>
                            <a:srgbClr val="070707"/>
                          </a:solidFill>
                          <a:latin typeface="DM Sans" panose="020B0604020202020204" charset="0"/>
                        </a:rPr>
                        <a:t>Direction</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45A4A"/>
                    </a:solidFill>
                  </a:tcPr>
                </a:tc>
                <a:tc>
                  <a:txBody>
                    <a:bodyPr/>
                    <a:lstStyle/>
                    <a:p>
                      <a:pPr algn="ctr">
                        <a:lnSpc>
                          <a:spcPts val="3000"/>
                        </a:lnSpc>
                        <a:defRPr/>
                      </a:pPr>
                      <a:r>
                        <a:rPr lang="en-US" sz="3200" b="1" dirty="0">
                          <a:solidFill>
                            <a:srgbClr val="070707"/>
                          </a:solidFill>
                          <a:latin typeface="DM Sans" panose="020B0604020202020204" charset="0"/>
                        </a:rPr>
                        <a:t>Vehicle</a:t>
                      </a:r>
                      <a:endParaRPr lang="en-US" sz="3200" b="1"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70707"/>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56859"/>
                    </a:solidFill>
                  </a:tcPr>
                </a:tc>
                <a:extLst>
                  <a:ext uri="{0D108BD9-81ED-4DB2-BD59-A6C34878D82A}">
                    <a16:rowId xmlns:a16="http://schemas.microsoft.com/office/drawing/2014/main" val="10000"/>
                  </a:ext>
                </a:extLst>
              </a:tr>
              <a:tr h="990600">
                <a:tc>
                  <a:txBody>
                    <a:bodyPr/>
                    <a:lstStyle/>
                    <a:p>
                      <a:pPr algn="ctr">
                        <a:lnSpc>
                          <a:spcPts val="2400"/>
                        </a:lnSpc>
                        <a:defRPr/>
                      </a:pPr>
                      <a:r>
                        <a:rPr lang="en-US" sz="2800" dirty="0">
                          <a:solidFill>
                            <a:srgbClr val="070707"/>
                          </a:solidFill>
                          <a:latin typeface="DM Sans" panose="020B0604020202020204" charset="0"/>
                        </a:rPr>
                        <a:t>Quantitative</a:t>
                      </a:r>
                      <a:endParaRPr lang="en-US" sz="2800"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AF9F6"/>
                    </a:solidFill>
                  </a:tcPr>
                </a:tc>
                <a:tc>
                  <a:txBody>
                    <a:bodyPr/>
                    <a:lstStyle/>
                    <a:p>
                      <a:pPr algn="ctr">
                        <a:lnSpc>
                          <a:spcPts val="2400"/>
                        </a:lnSpc>
                        <a:defRPr/>
                      </a:pPr>
                      <a:r>
                        <a:rPr lang="en-US" sz="2800" dirty="0">
                          <a:solidFill>
                            <a:srgbClr val="070707"/>
                          </a:solidFill>
                          <a:latin typeface="DM Sans" panose="020B0604020202020204" charset="0"/>
                        </a:rPr>
                        <a:t>Quantitative</a:t>
                      </a:r>
                      <a:endParaRPr lang="en-US" sz="2800"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chemeClr val="bg1">
                        <a:lumMod val="95000"/>
                      </a:schemeClr>
                    </a:solidFill>
                  </a:tcPr>
                </a:tc>
                <a:tc>
                  <a:txBody>
                    <a:bodyPr/>
                    <a:lstStyle/>
                    <a:p>
                      <a:pPr algn="ctr">
                        <a:lnSpc>
                          <a:spcPts val="2400"/>
                        </a:lnSpc>
                        <a:defRPr/>
                      </a:pPr>
                      <a:r>
                        <a:rPr lang="en-US" sz="2800">
                          <a:solidFill>
                            <a:srgbClr val="070707"/>
                          </a:solidFill>
                          <a:latin typeface="DM Sans" panose="020B0604020202020204" charset="0"/>
                        </a:rPr>
                        <a:t>Qualitative</a:t>
                      </a:r>
                      <a:endParaRPr lang="en-US" sz="280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rgbClr val="FAF9F6"/>
                    </a:solidFill>
                  </a:tcPr>
                </a:tc>
                <a:tc>
                  <a:txBody>
                    <a:bodyPr/>
                    <a:lstStyle/>
                    <a:p>
                      <a:pPr algn="ctr">
                        <a:lnSpc>
                          <a:spcPts val="2400"/>
                        </a:lnSpc>
                        <a:defRPr/>
                      </a:pPr>
                      <a:r>
                        <a:rPr lang="en-US" sz="2800" dirty="0">
                          <a:solidFill>
                            <a:srgbClr val="070707"/>
                          </a:solidFill>
                          <a:latin typeface="DM Sans" panose="020B0604020202020204" charset="0"/>
                        </a:rPr>
                        <a:t>Qualitative</a:t>
                      </a:r>
                      <a:endParaRPr lang="en-US" sz="2800" dirty="0">
                        <a:latin typeface="DM Sans"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191919"/>
                      </a:solidFill>
                      <a:prstDash val="solid"/>
                      <a:round/>
                      <a:headEnd type="none" w="med" len="med"/>
                      <a:tailEnd type="none" w="med" len="med"/>
                    </a:lnT>
                    <a:lnB w="0" cap="flat" cmpd="sng" algn="ctr">
                      <a:solidFill>
                        <a:srgbClr val="191919"/>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0" name="Picture 11">
            <a:extLst>
              <a:ext uri="{FF2B5EF4-FFF2-40B4-BE49-F238E27FC236}">
                <a16:creationId xmlns:a16="http://schemas.microsoft.com/office/drawing/2014/main" id="{FE7B4C54-55AA-49B8-A630-BD19826E68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7475" y="8737046"/>
            <a:ext cx="1851667" cy="2156235"/>
          </a:xfrm>
          <a:prstGeom prst="rect">
            <a:avLst/>
          </a:prstGeom>
        </p:spPr>
      </p:pic>
      <p:sp>
        <p:nvSpPr>
          <p:cNvPr id="14" name="TextBox 12">
            <a:extLst>
              <a:ext uri="{FF2B5EF4-FFF2-40B4-BE49-F238E27FC236}">
                <a16:creationId xmlns:a16="http://schemas.microsoft.com/office/drawing/2014/main" id="{12608CB0-DE0A-4F63-A0EA-1F63856C1C2F}"/>
              </a:ext>
            </a:extLst>
          </p:cNvPr>
          <p:cNvSpPr txBox="1"/>
          <p:nvPr/>
        </p:nvSpPr>
        <p:spPr>
          <a:xfrm>
            <a:off x="1039977" y="2830663"/>
            <a:ext cx="9277702" cy="1598451"/>
          </a:xfrm>
          <a:prstGeom prst="rect">
            <a:avLst/>
          </a:prstGeom>
        </p:spPr>
        <p:txBody>
          <a:bodyPr wrap="square" lIns="0" tIns="0" rIns="0" bIns="0" rtlCol="0" anchor="t">
            <a:spAutoFit/>
          </a:bodyPr>
          <a:lstStyle/>
          <a:p>
            <a:pPr algn="ctr">
              <a:lnSpc>
                <a:spcPts val="4199"/>
              </a:lnSpc>
            </a:pPr>
            <a:r>
              <a:rPr lang="en-US" sz="3200" b="1" dirty="0">
                <a:latin typeface="DM Sans" panose="020B0604020202020204" charset="0"/>
              </a:rPr>
              <a:t>The Toronto bus delays 2022 dataset contains 27351 records and 10 variables, including Delay time as the response variable.</a:t>
            </a:r>
            <a:endParaRPr lang="en-US" sz="2700" b="1" dirty="0">
              <a:solidFill>
                <a:srgbClr val="737373"/>
              </a:solidFill>
              <a:latin typeface="DM Sans" panose="020B0604020202020204" charset="0"/>
              <a:ea typeface="Ebrima" panose="02000000000000000000" pitchFamily="2" charset="0"/>
              <a:cs typeface="Poppins Light" panose="000004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18" name="Group 2">
            <a:extLst>
              <a:ext uri="{FF2B5EF4-FFF2-40B4-BE49-F238E27FC236}">
                <a16:creationId xmlns:a16="http://schemas.microsoft.com/office/drawing/2014/main" id="{17E43975-C5D3-4D68-85BC-3550EAEE801E}"/>
              </a:ext>
            </a:extLst>
          </p:cNvPr>
          <p:cNvGrpSpPr/>
          <p:nvPr/>
        </p:nvGrpSpPr>
        <p:grpSpPr>
          <a:xfrm>
            <a:off x="10024412" y="0"/>
            <a:ext cx="8449975" cy="10287000"/>
            <a:chOff x="0" y="0"/>
            <a:chExt cx="1913890" cy="3479800"/>
          </a:xfrm>
          <a:solidFill>
            <a:schemeClr val="accent2">
              <a:lumMod val="40000"/>
              <a:lumOff val="60000"/>
            </a:schemeClr>
          </a:solidFill>
        </p:grpSpPr>
        <p:sp>
          <p:nvSpPr>
            <p:cNvPr id="19" name="Freeform 3">
              <a:extLst>
                <a:ext uri="{FF2B5EF4-FFF2-40B4-BE49-F238E27FC236}">
                  <a16:creationId xmlns:a16="http://schemas.microsoft.com/office/drawing/2014/main" id="{69A1B696-AEB9-4A52-B074-ED5A59F2BDB9}"/>
                </a:ext>
              </a:extLst>
            </p:cNvPr>
            <p:cNvSpPr/>
            <p:nvPr/>
          </p:nvSpPr>
          <p:spPr>
            <a:xfrm>
              <a:off x="0" y="0"/>
              <a:ext cx="1913890" cy="3479800"/>
            </a:xfrm>
            <a:custGeom>
              <a:avLst/>
              <a:gdLst/>
              <a:ahLst/>
              <a:cxnLst/>
              <a:rect l="l" t="t" r="r" b="b"/>
              <a:pathLst>
                <a:path w="1913890" h="3479800">
                  <a:moveTo>
                    <a:pt x="0" y="0"/>
                  </a:moveTo>
                  <a:lnTo>
                    <a:pt x="1913890" y="0"/>
                  </a:lnTo>
                  <a:lnTo>
                    <a:pt x="1913890" y="3479800"/>
                  </a:lnTo>
                  <a:lnTo>
                    <a:pt x="0" y="3479800"/>
                  </a:lnTo>
                  <a:close/>
                </a:path>
              </a:pathLst>
            </a:custGeom>
            <a:grpFill/>
          </p:spPr>
        </p:sp>
      </p:grpSp>
      <p:sp>
        <p:nvSpPr>
          <p:cNvPr id="12" name="TextBox 12"/>
          <p:cNvSpPr txBox="1"/>
          <p:nvPr/>
        </p:nvSpPr>
        <p:spPr>
          <a:xfrm>
            <a:off x="1400582" y="338296"/>
            <a:ext cx="7735397" cy="2790508"/>
          </a:xfrm>
          <a:prstGeom prst="rect">
            <a:avLst/>
          </a:prstGeom>
        </p:spPr>
        <p:txBody>
          <a:bodyPr wrap="square" lIns="0" tIns="0" rIns="0" bIns="0" rtlCol="0" anchor="t">
            <a:spAutoFit/>
          </a:bodyPr>
          <a:lstStyle/>
          <a:p>
            <a:pPr>
              <a:lnSpc>
                <a:spcPts val="11177"/>
              </a:lnSpc>
            </a:pPr>
            <a:r>
              <a:rPr lang="en-US" sz="7200" dirty="0">
                <a:solidFill>
                  <a:srgbClr val="FFFFFF"/>
                </a:solidFill>
                <a:latin typeface="DM Serif Display" panose="020B0604020202020204" charset="0"/>
              </a:rPr>
              <a:t>Pre </a:t>
            </a:r>
            <a:r>
              <a:rPr lang="en-US" sz="7200" dirty="0">
                <a:solidFill>
                  <a:srgbClr val="FFFFFF"/>
                </a:solidFill>
                <a:latin typeface="Brittany" panose="020B0604020202020204" charset="0"/>
              </a:rPr>
              <a:t>Processing</a:t>
            </a:r>
            <a:r>
              <a:rPr lang="en-US" sz="7200" dirty="0">
                <a:solidFill>
                  <a:srgbClr val="FFFFFF"/>
                </a:solidFill>
                <a:latin typeface="DM Serif Display" panose="020B0604020202020204" charset="0"/>
              </a:rPr>
              <a:t>  </a:t>
            </a:r>
            <a:r>
              <a:rPr lang="en-US" sz="7200" dirty="0">
                <a:solidFill>
                  <a:srgbClr val="FFFFFF"/>
                </a:solidFill>
                <a:latin typeface="Brittany" panose="020B0604020202020204" charset="0"/>
              </a:rPr>
              <a:t>&amp;</a:t>
            </a:r>
          </a:p>
          <a:p>
            <a:pPr>
              <a:lnSpc>
                <a:spcPts val="11177"/>
              </a:lnSpc>
            </a:pPr>
            <a:r>
              <a:rPr lang="en-US" sz="7200" dirty="0">
                <a:solidFill>
                  <a:srgbClr val="FFFFFF"/>
                </a:solidFill>
                <a:latin typeface="DM Serif Display" panose="020B0604020202020204" charset="0"/>
              </a:rPr>
              <a:t>Feature </a:t>
            </a:r>
            <a:r>
              <a:rPr lang="en-US" sz="7200" dirty="0">
                <a:solidFill>
                  <a:srgbClr val="FFFFFF"/>
                </a:solidFill>
                <a:latin typeface="Brittany" panose="020B0604020202020204" charset="0"/>
              </a:rPr>
              <a:t>Engineering</a:t>
            </a:r>
            <a:r>
              <a:rPr lang="en-US" sz="7200" dirty="0">
                <a:solidFill>
                  <a:srgbClr val="FFFFFF"/>
                </a:solidFill>
                <a:latin typeface="Brittany"/>
              </a:rPr>
              <a:t>  </a:t>
            </a:r>
          </a:p>
        </p:txBody>
      </p:sp>
      <p:pic>
        <p:nvPicPr>
          <p:cNvPr id="10" name="Picture 11">
            <a:extLst>
              <a:ext uri="{FF2B5EF4-FFF2-40B4-BE49-F238E27FC236}">
                <a16:creationId xmlns:a16="http://schemas.microsoft.com/office/drawing/2014/main" id="{FE7B4C54-55AA-49B8-A630-BD19826E68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305" y="8741614"/>
            <a:ext cx="1851667" cy="215623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00365" y="-422685"/>
            <a:ext cx="1851667" cy="2156235"/>
          </a:xfrm>
          <a:prstGeom prst="rect">
            <a:avLst/>
          </a:prstGeom>
        </p:spPr>
      </p:pic>
      <p:graphicFrame>
        <p:nvGraphicFramePr>
          <p:cNvPr id="20" name="Table 9">
            <a:extLst>
              <a:ext uri="{FF2B5EF4-FFF2-40B4-BE49-F238E27FC236}">
                <a16:creationId xmlns:a16="http://schemas.microsoft.com/office/drawing/2014/main" id="{EFDA1B16-2167-4A44-B3E4-30291816B0C3}"/>
              </a:ext>
            </a:extLst>
          </p:cNvPr>
          <p:cNvGraphicFramePr>
            <a:graphicFrameLocks noGrp="1"/>
          </p:cNvGraphicFramePr>
          <p:nvPr>
            <p:extLst>
              <p:ext uri="{D42A27DB-BD31-4B8C-83A1-F6EECF244321}">
                <p14:modId xmlns:p14="http://schemas.microsoft.com/office/powerpoint/2010/main" val="3868292425"/>
              </p:ext>
            </p:extLst>
          </p:nvPr>
        </p:nvGraphicFramePr>
        <p:xfrm>
          <a:off x="1400582" y="3508315"/>
          <a:ext cx="8161626" cy="6311417"/>
        </p:xfrm>
        <a:graphic>
          <a:graphicData uri="http://schemas.openxmlformats.org/drawingml/2006/table">
            <a:tbl>
              <a:tblPr/>
              <a:tblGrid>
                <a:gridCol w="7066295">
                  <a:extLst>
                    <a:ext uri="{9D8B030D-6E8A-4147-A177-3AD203B41FA5}">
                      <a16:colId xmlns:a16="http://schemas.microsoft.com/office/drawing/2014/main" val="20000"/>
                    </a:ext>
                  </a:extLst>
                </a:gridCol>
                <a:gridCol w="1095331">
                  <a:extLst>
                    <a:ext uri="{9D8B030D-6E8A-4147-A177-3AD203B41FA5}">
                      <a16:colId xmlns:a16="http://schemas.microsoft.com/office/drawing/2014/main" val="20001"/>
                    </a:ext>
                  </a:extLst>
                </a:gridCol>
              </a:tblGrid>
              <a:tr h="956786">
                <a:tc>
                  <a:txBody>
                    <a:bodyPr/>
                    <a:lstStyle/>
                    <a:p>
                      <a:pPr marL="457200" indent="-457200" algn="l">
                        <a:lnSpc>
                          <a:spcPts val="3219"/>
                        </a:lnSpc>
                        <a:buFont typeface="Arial" panose="020B0604020202020204" pitchFamily="34" charset="0"/>
                        <a:buChar char="•"/>
                        <a:defRPr/>
                      </a:pPr>
                      <a:r>
                        <a:rPr lang="en-US" sz="2800" b="0" dirty="0">
                          <a:solidFill>
                            <a:srgbClr val="070707"/>
                          </a:solidFill>
                          <a:latin typeface="DM Sans" panose="020B0604020202020204" charset="0"/>
                        </a:rPr>
                        <a:t>Remove duplicated entries</a:t>
                      </a:r>
                      <a:endParaRPr lang="en-US" sz="2800" b="0" dirty="0">
                        <a:latin typeface="DM Sans" panose="020B0604020202020204"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tc>
                  <a:txBody>
                    <a:bodyPr/>
                    <a:lstStyle/>
                    <a:p>
                      <a:pPr algn="l">
                        <a:lnSpc>
                          <a:spcPts val="279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extLst>
                  <a:ext uri="{0D108BD9-81ED-4DB2-BD59-A6C34878D82A}">
                    <a16:rowId xmlns:a16="http://schemas.microsoft.com/office/drawing/2014/main" val="10000"/>
                  </a:ext>
                </a:extLst>
              </a:tr>
              <a:tr h="956786">
                <a:tc>
                  <a:txBody>
                    <a:bodyPr/>
                    <a:lstStyle/>
                    <a:p>
                      <a:pPr marL="457200" indent="-457200" algn="l">
                        <a:lnSpc>
                          <a:spcPts val="3219"/>
                        </a:lnSpc>
                        <a:buFont typeface="Arial" panose="020B0604020202020204" pitchFamily="34" charset="0"/>
                        <a:buChar char="•"/>
                        <a:defRPr/>
                      </a:pPr>
                      <a:r>
                        <a:rPr lang="en-US" sz="2800" b="0" dirty="0">
                          <a:solidFill>
                            <a:srgbClr val="070707"/>
                          </a:solidFill>
                          <a:latin typeface="DM Sans" panose="020B0604020202020204" charset="0"/>
                        </a:rPr>
                        <a:t>Remove records having 0 as </a:t>
                      </a:r>
                      <a:r>
                        <a:rPr lang="en-US" sz="2800" b="0" dirty="0" err="1">
                          <a:solidFill>
                            <a:srgbClr val="070707"/>
                          </a:solidFill>
                          <a:latin typeface="DM Sans" panose="020B0604020202020204" charset="0"/>
                        </a:rPr>
                        <a:t>Min.Delay</a:t>
                      </a:r>
                      <a:r>
                        <a:rPr lang="en-US" sz="2800" b="0" dirty="0">
                          <a:solidFill>
                            <a:srgbClr val="070707"/>
                          </a:solidFill>
                          <a:latin typeface="DM Sans" panose="020B0604020202020204" charset="0"/>
                        </a:rPr>
                        <a:t> and </a:t>
                      </a:r>
                      <a:r>
                        <a:rPr lang="en-US" sz="2800" b="0" dirty="0" err="1">
                          <a:solidFill>
                            <a:srgbClr val="070707"/>
                          </a:solidFill>
                          <a:latin typeface="DM Sans" panose="020B0604020202020204" charset="0"/>
                        </a:rPr>
                        <a:t>Min.Gap</a:t>
                      </a:r>
                      <a:endParaRPr lang="en-US" sz="2800" b="0" dirty="0">
                        <a:latin typeface="DM Sans" panose="020B0604020202020204"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tc>
                  <a:txBody>
                    <a:bodyPr/>
                    <a:lstStyle/>
                    <a:p>
                      <a:pPr algn="l">
                        <a:lnSpc>
                          <a:spcPts val="279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extLst>
                  <a:ext uri="{0D108BD9-81ED-4DB2-BD59-A6C34878D82A}">
                    <a16:rowId xmlns:a16="http://schemas.microsoft.com/office/drawing/2014/main" val="10001"/>
                  </a:ext>
                </a:extLst>
              </a:tr>
              <a:tr h="839905">
                <a:tc>
                  <a:txBody>
                    <a:bodyPr/>
                    <a:lstStyle/>
                    <a:p>
                      <a:pPr marL="457200" indent="-457200" algn="l">
                        <a:lnSpc>
                          <a:spcPts val="3219"/>
                        </a:lnSpc>
                        <a:buFont typeface="Arial" panose="020B0604020202020204" pitchFamily="34" charset="0"/>
                        <a:buChar char="•"/>
                        <a:defRPr/>
                      </a:pPr>
                      <a:r>
                        <a:rPr lang="en-US" sz="2800" b="0" dirty="0">
                          <a:solidFill>
                            <a:srgbClr val="070707"/>
                          </a:solidFill>
                          <a:latin typeface="DM Sans" panose="020B0604020202020204" charset="0"/>
                        </a:rPr>
                        <a:t>Feature Engineering</a:t>
                      </a:r>
                      <a:endParaRPr lang="en-US" sz="2800" b="0" dirty="0">
                        <a:latin typeface="DM Sans" panose="020B0604020202020204"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tc>
                  <a:txBody>
                    <a:bodyPr/>
                    <a:lstStyle/>
                    <a:p>
                      <a:pPr algn="l">
                        <a:lnSpc>
                          <a:spcPts val="279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extLst>
                  <a:ext uri="{0D108BD9-81ED-4DB2-BD59-A6C34878D82A}">
                    <a16:rowId xmlns:a16="http://schemas.microsoft.com/office/drawing/2014/main" val="10002"/>
                  </a:ext>
                </a:extLst>
              </a:tr>
              <a:tr h="1305963">
                <a:tc>
                  <a:txBody>
                    <a:bodyPr/>
                    <a:lstStyle/>
                    <a:p>
                      <a:pPr marL="457200" indent="-457200" algn="l">
                        <a:lnSpc>
                          <a:spcPts val="3219"/>
                        </a:lnSpc>
                        <a:buFont typeface="Arial" panose="020B0604020202020204" pitchFamily="34" charset="0"/>
                        <a:buChar char="•"/>
                        <a:defRPr/>
                      </a:pPr>
                      <a:r>
                        <a:rPr lang="en-US" sz="2800" b="0" dirty="0">
                          <a:solidFill>
                            <a:srgbClr val="070707"/>
                          </a:solidFill>
                          <a:latin typeface="DM Sans" panose="020B0604020202020204" charset="0"/>
                        </a:rPr>
                        <a:t>Filter records with errors in days, time and route which were identified by referring to the “TTC bus system" website.</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tc>
                  <a:txBody>
                    <a:bodyPr/>
                    <a:lstStyle/>
                    <a:p>
                      <a:pPr algn="l">
                        <a:lnSpc>
                          <a:spcPts val="279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extLst>
                  <a:ext uri="{0D108BD9-81ED-4DB2-BD59-A6C34878D82A}">
                    <a16:rowId xmlns:a16="http://schemas.microsoft.com/office/drawing/2014/main" val="10003"/>
                  </a:ext>
                </a:extLst>
              </a:tr>
              <a:tr h="956786">
                <a:tc>
                  <a:txBody>
                    <a:bodyPr/>
                    <a:lstStyle/>
                    <a:p>
                      <a:pPr marL="457200" indent="-457200" algn="l">
                        <a:lnSpc>
                          <a:spcPts val="3219"/>
                        </a:lnSpc>
                        <a:buFont typeface="Arial" panose="020B0604020202020204" pitchFamily="34" charset="0"/>
                        <a:buChar char="•"/>
                        <a:defRPr/>
                      </a:pPr>
                      <a:r>
                        <a:rPr lang="en-US" sz="2800" b="0" dirty="0">
                          <a:solidFill>
                            <a:srgbClr val="070707"/>
                          </a:solidFill>
                          <a:latin typeface="DM Sans" panose="020B0604020202020204" charset="0"/>
                        </a:rPr>
                        <a:t> Impute missing values</a:t>
                      </a:r>
                      <a:endParaRPr lang="en-US" sz="2800" b="0" dirty="0">
                        <a:latin typeface="DM Sans" panose="020B0604020202020204"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tc>
                  <a:txBody>
                    <a:bodyPr/>
                    <a:lstStyle/>
                    <a:p>
                      <a:pPr algn="l">
                        <a:lnSpc>
                          <a:spcPts val="279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extLst>
                  <a:ext uri="{0D108BD9-81ED-4DB2-BD59-A6C34878D82A}">
                    <a16:rowId xmlns:a16="http://schemas.microsoft.com/office/drawing/2014/main" val="10004"/>
                  </a:ext>
                </a:extLst>
              </a:tr>
              <a:tr h="975554">
                <a:tc>
                  <a:txBody>
                    <a:bodyPr/>
                    <a:lstStyle/>
                    <a:p>
                      <a:pPr marL="457200" indent="-457200" algn="l">
                        <a:lnSpc>
                          <a:spcPts val="3219"/>
                        </a:lnSpc>
                        <a:buFont typeface="Arial" panose="020B0604020202020204" pitchFamily="34" charset="0"/>
                        <a:buChar char="•"/>
                        <a:defRPr/>
                      </a:pPr>
                      <a:r>
                        <a:rPr lang="en-US" sz="2800" b="0" dirty="0">
                          <a:solidFill>
                            <a:srgbClr val="070707"/>
                          </a:solidFill>
                          <a:latin typeface="DM Sans" panose="020B0604020202020204" charset="0"/>
                        </a:rPr>
                        <a:t>Split the dataset into training and testing datasets </a:t>
                      </a:r>
                      <a:endParaRPr lang="en-US" sz="2800" b="0" dirty="0">
                        <a:latin typeface="DM Sans" panose="020B0604020202020204"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tc>
                  <a:txBody>
                    <a:bodyPr/>
                    <a:lstStyle/>
                    <a:p>
                      <a:pPr algn="l">
                        <a:lnSpc>
                          <a:spcPts val="279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70707"/>
                      </a:solidFill>
                      <a:prstDash val="solid"/>
                      <a:round/>
                      <a:headEnd type="none" w="med" len="med"/>
                      <a:tailEnd type="none" w="med" len="med"/>
                    </a:lnT>
                    <a:lnB w="9525" cap="flat" cmpd="sng" algn="ctr">
                      <a:solidFill>
                        <a:srgbClr val="070707"/>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14" name="Table 17">
            <a:extLst>
              <a:ext uri="{FF2B5EF4-FFF2-40B4-BE49-F238E27FC236}">
                <a16:creationId xmlns:a16="http://schemas.microsoft.com/office/drawing/2014/main" id="{DB1C466B-7DF2-4CAA-975B-357433E393D3}"/>
              </a:ext>
            </a:extLst>
          </p:cNvPr>
          <p:cNvGraphicFramePr>
            <a:graphicFrameLocks noGrp="1"/>
          </p:cNvGraphicFramePr>
          <p:nvPr>
            <p:extLst>
              <p:ext uri="{D42A27DB-BD31-4B8C-83A1-F6EECF244321}">
                <p14:modId xmlns:p14="http://schemas.microsoft.com/office/powerpoint/2010/main" val="2516744908"/>
              </p:ext>
            </p:extLst>
          </p:nvPr>
        </p:nvGraphicFramePr>
        <p:xfrm>
          <a:off x="12093201" y="2203075"/>
          <a:ext cx="6319168" cy="6281738"/>
        </p:xfrm>
        <a:graphic>
          <a:graphicData uri="http://schemas.openxmlformats.org/drawingml/2006/table">
            <a:tbl>
              <a:tblPr/>
              <a:tblGrid>
                <a:gridCol w="6204868">
                  <a:extLst>
                    <a:ext uri="{9D8B030D-6E8A-4147-A177-3AD203B41FA5}">
                      <a16:colId xmlns:a16="http://schemas.microsoft.com/office/drawing/2014/main" val="20000"/>
                    </a:ext>
                  </a:extLst>
                </a:gridCol>
                <a:gridCol w="114300">
                  <a:extLst>
                    <a:ext uri="{9D8B030D-6E8A-4147-A177-3AD203B41FA5}">
                      <a16:colId xmlns:a16="http://schemas.microsoft.com/office/drawing/2014/main" val="20001"/>
                    </a:ext>
                  </a:extLst>
                </a:gridCol>
              </a:tblGrid>
              <a:tr h="1019581">
                <a:tc>
                  <a:txBody>
                    <a:bodyPr/>
                    <a:lstStyle/>
                    <a:p>
                      <a:pPr algn="l">
                        <a:lnSpc>
                          <a:spcPts val="3639"/>
                        </a:lnSpc>
                        <a:defRPr/>
                      </a:pPr>
                      <a:r>
                        <a:rPr lang="en-US" sz="2599" dirty="0">
                          <a:solidFill>
                            <a:srgbClr val="070707"/>
                          </a:solidFill>
                          <a:latin typeface="Inter Italics"/>
                        </a:rPr>
                        <a:t>Altered variables</a:t>
                      </a:r>
                      <a:endParaRPr lang="en-US" sz="1100" dirty="0"/>
                    </a:p>
                    <a:p>
                      <a:pPr>
                        <a:lnSpc>
                          <a:spcPts val="3639"/>
                        </a:lnSpc>
                      </a:pPr>
                      <a:r>
                        <a:rPr lang="en-US" sz="2599" dirty="0">
                          <a:solidFill>
                            <a:srgbClr val="070707"/>
                          </a:solidFill>
                          <a:latin typeface="Inter"/>
                        </a:rPr>
                        <a:t>         </a:t>
                      </a:r>
                      <a:r>
                        <a:rPr lang="en-US" sz="2599" b="1" dirty="0">
                          <a:solidFill>
                            <a:srgbClr val="070707"/>
                          </a:solidFill>
                          <a:latin typeface="Inter"/>
                        </a:rPr>
                        <a:t>Direction</a:t>
                      </a:r>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27543">
                <a:tc>
                  <a:txBody>
                    <a:bodyPr/>
                    <a:lstStyle/>
                    <a:p>
                      <a:pPr algn="l">
                        <a:lnSpc>
                          <a:spcPts val="3639"/>
                        </a:lnSpc>
                        <a:defRPr/>
                      </a:pPr>
                      <a:r>
                        <a:rPr lang="en-US" sz="2599" dirty="0">
                          <a:solidFill>
                            <a:srgbClr val="070707"/>
                          </a:solidFill>
                          <a:latin typeface="Inter Italics"/>
                        </a:rPr>
                        <a:t>New variables created out of original variables</a:t>
                      </a:r>
                      <a:endParaRPr lang="en-US" sz="1100" dirty="0"/>
                    </a:p>
                    <a:p>
                      <a:pPr>
                        <a:lnSpc>
                          <a:spcPts val="3639"/>
                        </a:lnSpc>
                      </a:pPr>
                      <a:r>
                        <a:rPr lang="en-US" sz="2599" dirty="0">
                          <a:solidFill>
                            <a:srgbClr val="070707"/>
                          </a:solidFill>
                          <a:latin typeface="Inter"/>
                        </a:rPr>
                        <a:t>         </a:t>
                      </a:r>
                      <a:r>
                        <a:rPr lang="en-US" sz="2599" b="1" dirty="0">
                          <a:solidFill>
                            <a:srgbClr val="070707"/>
                          </a:solidFill>
                          <a:latin typeface="Inter"/>
                        </a:rPr>
                        <a:t>Date                    Month</a:t>
                      </a:r>
                    </a:p>
                    <a:p>
                      <a:pPr>
                        <a:lnSpc>
                          <a:spcPts val="3639"/>
                        </a:lnSpc>
                      </a:pPr>
                      <a:r>
                        <a:rPr lang="en-US" sz="2599" b="1" dirty="0">
                          <a:solidFill>
                            <a:srgbClr val="070707"/>
                          </a:solidFill>
                          <a:latin typeface="Inter"/>
                        </a:rPr>
                        <a:t>         Route                  </a:t>
                      </a:r>
                      <a:r>
                        <a:rPr lang="en-US" sz="2599" b="1" dirty="0" err="1">
                          <a:solidFill>
                            <a:srgbClr val="070707"/>
                          </a:solidFill>
                          <a:latin typeface="Inter"/>
                        </a:rPr>
                        <a:t>Route_New</a:t>
                      </a:r>
                      <a:endParaRPr lang="en-US" sz="2599" b="1" dirty="0">
                        <a:solidFill>
                          <a:srgbClr val="070707"/>
                        </a:solidFill>
                        <a:latin typeface="Inter"/>
                      </a:endParaRPr>
                    </a:p>
                    <a:p>
                      <a:pPr>
                        <a:lnSpc>
                          <a:spcPts val="3639"/>
                        </a:lnSpc>
                      </a:pPr>
                      <a:r>
                        <a:rPr lang="en-US" sz="2599" b="1" dirty="0">
                          <a:solidFill>
                            <a:srgbClr val="070707"/>
                          </a:solidFill>
                          <a:latin typeface="Inter"/>
                        </a:rPr>
                        <a:t>         Time                    Hour</a:t>
                      </a:r>
                    </a:p>
                    <a:p>
                      <a:pPr>
                        <a:lnSpc>
                          <a:spcPts val="3639"/>
                        </a:lnSpc>
                      </a:pPr>
                      <a:r>
                        <a:rPr lang="en-US" sz="2599" b="1" dirty="0">
                          <a:solidFill>
                            <a:srgbClr val="070707"/>
                          </a:solidFill>
                          <a:latin typeface="Inter"/>
                        </a:rPr>
                        <a:t>         Day                      </a:t>
                      </a:r>
                      <a:r>
                        <a:rPr lang="en-US" sz="2599" b="1" dirty="0" err="1">
                          <a:solidFill>
                            <a:srgbClr val="070707"/>
                          </a:solidFill>
                          <a:latin typeface="Inter"/>
                        </a:rPr>
                        <a:t>Is_Weekday</a:t>
                      </a:r>
                      <a:endParaRPr lang="en-US" sz="2599" b="1" dirty="0">
                        <a:solidFill>
                          <a:srgbClr val="070707"/>
                        </a:solidFill>
                        <a:latin typeface="Inter"/>
                      </a:endParaRPr>
                    </a:p>
                    <a:p>
                      <a:pPr>
                        <a:lnSpc>
                          <a:spcPts val="3639"/>
                        </a:lnSpc>
                      </a:pPr>
                      <a:r>
                        <a:rPr lang="en-US" sz="2599" b="1" dirty="0">
                          <a:solidFill>
                            <a:srgbClr val="070707"/>
                          </a:solidFill>
                          <a:latin typeface="Inter"/>
                        </a:rPr>
                        <a:t>         Incident               </a:t>
                      </a:r>
                      <a:r>
                        <a:rPr lang="en-US" sz="2599" b="1" dirty="0" err="1">
                          <a:solidFill>
                            <a:srgbClr val="070707"/>
                          </a:solidFill>
                          <a:latin typeface="Inter"/>
                        </a:rPr>
                        <a:t>Incident_New</a:t>
                      </a:r>
                      <a:endParaRPr lang="en-US" sz="2599" b="1" dirty="0">
                        <a:solidFill>
                          <a:srgbClr val="070707"/>
                        </a:solidFill>
                        <a:latin typeface="Inter"/>
                      </a:endParaRPr>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34614">
                <a:tc>
                  <a:txBody>
                    <a:bodyPr/>
                    <a:lstStyle/>
                    <a:p>
                      <a:pPr algn="l">
                        <a:lnSpc>
                          <a:spcPts val="3639"/>
                        </a:lnSpc>
                        <a:defRPr/>
                      </a:pPr>
                      <a:r>
                        <a:rPr lang="en-US" sz="2599" dirty="0">
                          <a:solidFill>
                            <a:srgbClr val="070707"/>
                          </a:solidFill>
                          <a:latin typeface="Inter Italics"/>
                        </a:rPr>
                        <a:t>Removed variables</a:t>
                      </a:r>
                      <a:endParaRPr lang="en-US" sz="1100" dirty="0"/>
                    </a:p>
                    <a:p>
                      <a:pPr>
                        <a:lnSpc>
                          <a:spcPts val="3639"/>
                        </a:lnSpc>
                      </a:pPr>
                      <a:r>
                        <a:rPr lang="en-US" sz="2599" dirty="0">
                          <a:solidFill>
                            <a:srgbClr val="070707"/>
                          </a:solidFill>
                          <a:latin typeface="Inter"/>
                        </a:rPr>
                        <a:t>          </a:t>
                      </a:r>
                      <a:r>
                        <a:rPr lang="en-US" sz="2599" b="1" dirty="0">
                          <a:solidFill>
                            <a:srgbClr val="070707"/>
                          </a:solidFill>
                          <a:latin typeface="Inter"/>
                        </a:rPr>
                        <a:t>Vehicle</a:t>
                      </a:r>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dirty="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15" name="Picture 18">
            <a:extLst>
              <a:ext uri="{FF2B5EF4-FFF2-40B4-BE49-F238E27FC236}">
                <a16:creationId xmlns:a16="http://schemas.microsoft.com/office/drawing/2014/main" id="{69892CD0-D6DB-4A7C-BE1A-D0535CF5A3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68301" y="4725603"/>
            <a:ext cx="994994" cy="417897"/>
          </a:xfrm>
          <a:prstGeom prst="rect">
            <a:avLst/>
          </a:prstGeom>
        </p:spPr>
      </p:pic>
      <p:pic>
        <p:nvPicPr>
          <p:cNvPr id="16" name="Picture 19">
            <a:extLst>
              <a:ext uri="{FF2B5EF4-FFF2-40B4-BE49-F238E27FC236}">
                <a16:creationId xmlns:a16="http://schemas.microsoft.com/office/drawing/2014/main" id="{A210E91C-3F0F-409E-8C53-194BB0F7F4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68301" y="5169285"/>
            <a:ext cx="994994" cy="417897"/>
          </a:xfrm>
          <a:prstGeom prst="rect">
            <a:avLst/>
          </a:prstGeom>
        </p:spPr>
      </p:pic>
      <p:pic>
        <p:nvPicPr>
          <p:cNvPr id="17" name="Picture 20">
            <a:extLst>
              <a:ext uri="{FF2B5EF4-FFF2-40B4-BE49-F238E27FC236}">
                <a16:creationId xmlns:a16="http://schemas.microsoft.com/office/drawing/2014/main" id="{9379EB8C-F174-43FF-A02D-81BB085FAE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68301" y="6112277"/>
            <a:ext cx="994994" cy="417897"/>
          </a:xfrm>
          <a:prstGeom prst="rect">
            <a:avLst/>
          </a:prstGeom>
        </p:spPr>
      </p:pic>
      <p:pic>
        <p:nvPicPr>
          <p:cNvPr id="26" name="Picture 21">
            <a:extLst>
              <a:ext uri="{FF2B5EF4-FFF2-40B4-BE49-F238E27FC236}">
                <a16:creationId xmlns:a16="http://schemas.microsoft.com/office/drawing/2014/main" id="{C7CEDC41-4151-4434-9D6B-208A86E0DD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68301" y="6546723"/>
            <a:ext cx="994994" cy="417897"/>
          </a:xfrm>
          <a:prstGeom prst="rect">
            <a:avLst/>
          </a:prstGeom>
        </p:spPr>
      </p:pic>
      <p:pic>
        <p:nvPicPr>
          <p:cNvPr id="27" name="Picture 22">
            <a:extLst>
              <a:ext uri="{FF2B5EF4-FFF2-40B4-BE49-F238E27FC236}">
                <a16:creationId xmlns:a16="http://schemas.microsoft.com/office/drawing/2014/main" id="{6C0C75F6-7049-48C2-8245-F61383926A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68301" y="5620350"/>
            <a:ext cx="994994" cy="417897"/>
          </a:xfrm>
          <a:prstGeom prst="rect">
            <a:avLst/>
          </a:prstGeom>
        </p:spPr>
      </p:pic>
      <p:pic>
        <p:nvPicPr>
          <p:cNvPr id="28" name="Picture 7">
            <a:extLst>
              <a:ext uri="{FF2B5EF4-FFF2-40B4-BE49-F238E27FC236}">
                <a16:creationId xmlns:a16="http://schemas.microsoft.com/office/drawing/2014/main" id="{1CC70305-C6F3-47DD-BC50-DD4D37C06CA5}"/>
              </a:ext>
            </a:extLst>
          </p:cNvPr>
          <p:cNvPicPr>
            <a:picLocks noChangeAspect="1"/>
          </p:cNvPicPr>
          <p:nvPr/>
        </p:nvPicPr>
        <p:blipFill>
          <a:blip r:embed="rId6"/>
          <a:srcRect/>
          <a:stretch>
            <a:fillRect/>
          </a:stretch>
        </p:blipFill>
        <p:spPr>
          <a:xfrm>
            <a:off x="9488345" y="2347828"/>
            <a:ext cx="2542839" cy="3735083"/>
          </a:xfrm>
          <a:prstGeom prst="rect">
            <a:avLst/>
          </a:prstGeom>
        </p:spPr>
      </p:pic>
      <p:pic>
        <p:nvPicPr>
          <p:cNvPr id="29" name="Picture 10">
            <a:extLst>
              <a:ext uri="{FF2B5EF4-FFF2-40B4-BE49-F238E27FC236}">
                <a16:creationId xmlns:a16="http://schemas.microsoft.com/office/drawing/2014/main" id="{40B22274-8486-4296-A2A5-BDE2B44055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513094" y="3695700"/>
            <a:ext cx="709822" cy="709822"/>
          </a:xfrm>
          <a:prstGeom prst="rect">
            <a:avLst/>
          </a:prstGeom>
        </p:spPr>
      </p:pic>
      <p:pic>
        <p:nvPicPr>
          <p:cNvPr id="30" name="Picture 11">
            <a:extLst>
              <a:ext uri="{FF2B5EF4-FFF2-40B4-BE49-F238E27FC236}">
                <a16:creationId xmlns:a16="http://schemas.microsoft.com/office/drawing/2014/main" id="{F09A21DD-319D-42FD-8B96-7AD46458D1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513094" y="4634122"/>
            <a:ext cx="709822" cy="709822"/>
          </a:xfrm>
          <a:prstGeom prst="rect">
            <a:avLst/>
          </a:prstGeom>
        </p:spPr>
      </p:pic>
      <p:pic>
        <p:nvPicPr>
          <p:cNvPr id="31" name="Picture 12">
            <a:extLst>
              <a:ext uri="{FF2B5EF4-FFF2-40B4-BE49-F238E27FC236}">
                <a16:creationId xmlns:a16="http://schemas.microsoft.com/office/drawing/2014/main" id="{1954AF89-E255-4BD2-B0B9-C53FF0C60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513094" y="5498491"/>
            <a:ext cx="709822" cy="709822"/>
          </a:xfrm>
          <a:prstGeom prst="rect">
            <a:avLst/>
          </a:prstGeom>
        </p:spPr>
      </p:pic>
      <p:pic>
        <p:nvPicPr>
          <p:cNvPr id="32" name="Picture 13">
            <a:extLst>
              <a:ext uri="{FF2B5EF4-FFF2-40B4-BE49-F238E27FC236}">
                <a16:creationId xmlns:a16="http://schemas.microsoft.com/office/drawing/2014/main" id="{D2DD867D-BECD-4988-82F1-770E73037E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513094" y="6771058"/>
            <a:ext cx="709822" cy="709822"/>
          </a:xfrm>
          <a:prstGeom prst="rect">
            <a:avLst/>
          </a:prstGeom>
        </p:spPr>
      </p:pic>
      <p:pic>
        <p:nvPicPr>
          <p:cNvPr id="33" name="Picture 14">
            <a:extLst>
              <a:ext uri="{FF2B5EF4-FFF2-40B4-BE49-F238E27FC236}">
                <a16:creationId xmlns:a16="http://schemas.microsoft.com/office/drawing/2014/main" id="{2A3BF6C1-BC84-449A-B716-0B27E0F1AB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513094" y="8030251"/>
            <a:ext cx="709822" cy="709822"/>
          </a:xfrm>
          <a:prstGeom prst="rect">
            <a:avLst/>
          </a:prstGeom>
        </p:spPr>
      </p:pic>
      <p:pic>
        <p:nvPicPr>
          <p:cNvPr id="34" name="Picture 15">
            <a:extLst>
              <a:ext uri="{FF2B5EF4-FFF2-40B4-BE49-F238E27FC236}">
                <a16:creationId xmlns:a16="http://schemas.microsoft.com/office/drawing/2014/main" id="{991FE077-AB9D-4E6C-84D9-906C82FF06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513094" y="8943487"/>
            <a:ext cx="709822" cy="709822"/>
          </a:xfrm>
          <a:prstGeom prst="rect">
            <a:avLst/>
          </a:prstGeom>
        </p:spPr>
      </p:pic>
    </p:spTree>
    <p:extLst>
      <p:ext uri="{BB962C8B-B14F-4D97-AF65-F5344CB8AC3E}">
        <p14:creationId xmlns:p14="http://schemas.microsoft.com/office/powerpoint/2010/main" val="946222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9437559" y="0"/>
            <a:ext cx="8841946" cy="10287000"/>
            <a:chOff x="0" y="0"/>
            <a:chExt cx="3090282" cy="3131820"/>
          </a:xfrm>
          <a:solidFill>
            <a:schemeClr val="accent4">
              <a:lumMod val="50000"/>
            </a:schemeClr>
          </a:solidFill>
        </p:grpSpPr>
        <p:sp>
          <p:nvSpPr>
            <p:cNvPr id="3" name="Freeform 3"/>
            <p:cNvSpPr/>
            <p:nvPr/>
          </p:nvSpPr>
          <p:spPr>
            <a:xfrm>
              <a:off x="0" y="0"/>
              <a:ext cx="3090282" cy="3131820"/>
            </a:xfrm>
            <a:custGeom>
              <a:avLst/>
              <a:gdLst/>
              <a:ahLst/>
              <a:cxnLst/>
              <a:rect l="l" t="t" r="r" b="b"/>
              <a:pathLst>
                <a:path w="3090282" h="3131820">
                  <a:moveTo>
                    <a:pt x="0" y="0"/>
                  </a:moveTo>
                  <a:lnTo>
                    <a:pt x="3090282" y="0"/>
                  </a:lnTo>
                  <a:lnTo>
                    <a:pt x="3090282" y="3131820"/>
                  </a:lnTo>
                  <a:lnTo>
                    <a:pt x="0" y="3131820"/>
                  </a:lnTo>
                  <a:close/>
                </a:path>
              </a:pathLst>
            </a:custGeom>
            <a:grp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54256" y="-495300"/>
            <a:ext cx="1851667" cy="215623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7339" y="8496300"/>
            <a:ext cx="1851667" cy="2156235"/>
          </a:xfrm>
          <a:prstGeom prst="rect">
            <a:avLst/>
          </a:prstGeom>
        </p:spPr>
      </p:pic>
      <p:grpSp>
        <p:nvGrpSpPr>
          <p:cNvPr id="13" name="Group 12">
            <a:extLst>
              <a:ext uri="{FF2B5EF4-FFF2-40B4-BE49-F238E27FC236}">
                <a16:creationId xmlns:a16="http://schemas.microsoft.com/office/drawing/2014/main" id="{F36DC5B6-7E56-805E-E398-77C2CE9588A6}"/>
              </a:ext>
            </a:extLst>
          </p:cNvPr>
          <p:cNvGrpSpPr/>
          <p:nvPr/>
        </p:nvGrpSpPr>
        <p:grpSpPr>
          <a:xfrm>
            <a:off x="1600200" y="3238500"/>
            <a:ext cx="8006138" cy="4365637"/>
            <a:chOff x="2280862" y="2291130"/>
            <a:chExt cx="8006138" cy="4365637"/>
          </a:xfrm>
        </p:grpSpPr>
        <p:sp>
          <p:nvSpPr>
            <p:cNvPr id="4" name="TextBox 4"/>
            <p:cNvSpPr txBox="1"/>
            <p:nvPr/>
          </p:nvSpPr>
          <p:spPr>
            <a:xfrm>
              <a:off x="2280862" y="3854333"/>
              <a:ext cx="7728664" cy="2802434"/>
            </a:xfrm>
            <a:prstGeom prst="rect">
              <a:avLst/>
            </a:prstGeom>
          </p:spPr>
          <p:txBody>
            <a:bodyPr wrap="square" lIns="0" tIns="0" rIns="0" bIns="0" rtlCol="0" anchor="t">
              <a:spAutoFit/>
            </a:bodyPr>
            <a:lstStyle/>
            <a:p>
              <a:pPr>
                <a:lnSpc>
                  <a:spcPts val="10667"/>
                </a:lnSpc>
              </a:pPr>
              <a:r>
                <a:rPr lang="en-US" sz="10667" dirty="0">
                  <a:latin typeface="DM Serif Display"/>
                </a:rPr>
                <a:t>Descriptive Analysis</a:t>
              </a:r>
            </a:p>
          </p:txBody>
        </p:sp>
        <p:sp>
          <p:nvSpPr>
            <p:cNvPr id="8" name="TextBox 8"/>
            <p:cNvSpPr txBox="1"/>
            <p:nvPr/>
          </p:nvSpPr>
          <p:spPr>
            <a:xfrm>
              <a:off x="2280862" y="2291130"/>
              <a:ext cx="8006138" cy="1436291"/>
            </a:xfrm>
            <a:prstGeom prst="rect">
              <a:avLst/>
            </a:prstGeom>
          </p:spPr>
          <p:txBody>
            <a:bodyPr wrap="square" lIns="0" tIns="0" rIns="0" bIns="0" rtlCol="0" anchor="t">
              <a:spAutoFit/>
            </a:bodyPr>
            <a:lstStyle/>
            <a:p>
              <a:pPr>
                <a:lnSpc>
                  <a:spcPts val="11177"/>
                </a:lnSpc>
              </a:pPr>
              <a:r>
                <a:rPr lang="en-US" sz="7984" dirty="0">
                  <a:latin typeface="Brittany"/>
                </a:rPr>
                <a:t>Main Results of the </a:t>
              </a:r>
            </a:p>
          </p:txBody>
        </p:sp>
      </p:grpSp>
      <p:pic>
        <p:nvPicPr>
          <p:cNvPr id="16" name="Picture 15">
            <a:extLst>
              <a:ext uri="{FF2B5EF4-FFF2-40B4-BE49-F238E27FC236}">
                <a16:creationId xmlns:a16="http://schemas.microsoft.com/office/drawing/2014/main" id="{308CDFA8-645E-50A2-B3CA-891829892A3B}"/>
              </a:ext>
            </a:extLst>
          </p:cNvPr>
          <p:cNvPicPr>
            <a:picLocks noChangeAspect="1"/>
          </p:cNvPicPr>
          <p:nvPr/>
        </p:nvPicPr>
        <p:blipFill>
          <a:blip r:embed="rId4"/>
          <a:stretch>
            <a:fillRect/>
          </a:stretch>
        </p:blipFill>
        <p:spPr>
          <a:xfrm>
            <a:off x="10532756" y="1116721"/>
            <a:ext cx="6583213" cy="8053557"/>
          </a:xfrm>
          <a:prstGeom prst="roundRect">
            <a:avLst/>
          </a:prstGeom>
          <a:effectLst>
            <a:softEdge rad="0"/>
          </a:effec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495" y="6946365"/>
            <a:ext cx="18279505" cy="3522878"/>
            <a:chOff x="0" y="0"/>
            <a:chExt cx="6183437" cy="1428999"/>
          </a:xfrm>
          <a:solidFill>
            <a:schemeClr val="accent4">
              <a:lumMod val="50000"/>
            </a:schemeClr>
          </a:solidFill>
        </p:grpSpPr>
        <p:sp>
          <p:nvSpPr>
            <p:cNvPr id="3" name="Freeform 3"/>
            <p:cNvSpPr/>
            <p:nvPr/>
          </p:nvSpPr>
          <p:spPr>
            <a:xfrm>
              <a:off x="0" y="0"/>
              <a:ext cx="6183437" cy="1428999"/>
            </a:xfrm>
            <a:custGeom>
              <a:avLst/>
              <a:gdLst/>
              <a:ahLst/>
              <a:cxnLst/>
              <a:rect l="l" t="t" r="r" b="b"/>
              <a:pathLst>
                <a:path w="6183437" h="1428999">
                  <a:moveTo>
                    <a:pt x="0" y="0"/>
                  </a:moveTo>
                  <a:lnTo>
                    <a:pt x="6183437" y="0"/>
                  </a:lnTo>
                  <a:lnTo>
                    <a:pt x="6183437" y="1428999"/>
                  </a:lnTo>
                  <a:lnTo>
                    <a:pt x="0" y="1428999"/>
                  </a:lnTo>
                  <a:close/>
                </a:path>
              </a:pathLst>
            </a:custGeom>
            <a:grpFill/>
          </p:spPr>
        </p:sp>
      </p:grpSp>
      <p:sp>
        <p:nvSpPr>
          <p:cNvPr id="9" name="TextBox 9"/>
          <p:cNvSpPr txBox="1"/>
          <p:nvPr/>
        </p:nvSpPr>
        <p:spPr>
          <a:xfrm>
            <a:off x="11582400" y="7227402"/>
            <a:ext cx="6269956" cy="2077428"/>
          </a:xfrm>
          <a:prstGeom prst="rect">
            <a:avLst/>
          </a:prstGeom>
          <a:ln w="76200">
            <a:solidFill>
              <a:schemeClr val="bg1"/>
            </a:solidFill>
          </a:ln>
        </p:spPr>
        <p:txBody>
          <a:bodyPr wrap="square" lIns="0" tIns="0" rIns="0" bIns="0" rtlCol="0" anchor="t">
            <a:spAutoFit/>
          </a:bodyPr>
          <a:lstStyle/>
          <a:p>
            <a:pPr algn="ctr">
              <a:lnSpc>
                <a:spcPct val="150000"/>
              </a:lnSpc>
            </a:pPr>
            <a:r>
              <a:rPr lang="en-US" sz="4000" dirty="0">
                <a:solidFill>
                  <a:srgbClr val="FFFFFF"/>
                </a:solidFill>
                <a:latin typeface="DM Sans" pitchFamily="2" charset="0"/>
              </a:rPr>
              <a:t>Skewness – 7.05678</a:t>
            </a:r>
          </a:p>
          <a:p>
            <a:pPr algn="ctr">
              <a:lnSpc>
                <a:spcPct val="150000"/>
              </a:lnSpc>
            </a:pPr>
            <a:r>
              <a:rPr lang="en-US" sz="4000" dirty="0">
                <a:solidFill>
                  <a:srgbClr val="FFFFFF"/>
                </a:solidFill>
                <a:latin typeface="DM Sans" pitchFamily="2" charset="0"/>
              </a:rPr>
              <a:t>Kurtosis – 62.70986</a:t>
            </a:r>
          </a:p>
          <a:p>
            <a:pPr algn="ctr">
              <a:lnSpc>
                <a:spcPct val="150000"/>
              </a:lnSpc>
            </a:pPr>
            <a:endParaRPr lang="en-US" sz="1100" dirty="0">
              <a:solidFill>
                <a:srgbClr val="FFFFFF"/>
              </a:solidFill>
              <a:latin typeface="DM Sans" pitchFamily="2" charset="0"/>
            </a:endParaRPr>
          </a:p>
        </p:txBody>
      </p:sp>
      <p:sp>
        <p:nvSpPr>
          <p:cNvPr id="20" name="TextBox 20"/>
          <p:cNvSpPr txBox="1"/>
          <p:nvPr/>
        </p:nvSpPr>
        <p:spPr>
          <a:xfrm>
            <a:off x="3868364" y="837035"/>
            <a:ext cx="10551272" cy="932948"/>
          </a:xfrm>
          <a:prstGeom prst="rect">
            <a:avLst/>
          </a:prstGeom>
        </p:spPr>
        <p:txBody>
          <a:bodyPr lIns="0" tIns="0" rIns="0" bIns="0" rtlCol="0" anchor="t">
            <a:spAutoFit/>
          </a:bodyPr>
          <a:lstStyle/>
          <a:p>
            <a:pPr algn="ctr">
              <a:lnSpc>
                <a:spcPts val="6531"/>
              </a:lnSpc>
            </a:pPr>
            <a:r>
              <a:rPr lang="en-US" sz="8000" dirty="0">
                <a:latin typeface="DM Serif Display" panose="020B0604020202020204" charset="0"/>
              </a:rPr>
              <a:t>Delay Time </a:t>
            </a:r>
            <a:r>
              <a:rPr lang="en-US" sz="8000" dirty="0">
                <a:latin typeface="Brittany"/>
              </a:rPr>
              <a:t>Distribution</a:t>
            </a:r>
          </a:p>
        </p:txBody>
      </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434161"/>
            <a:ext cx="1851667" cy="2156235"/>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741893"/>
            <a:ext cx="1851667" cy="2156235"/>
          </a:xfrm>
          <a:prstGeom prst="rect">
            <a:avLst/>
          </a:prstGeom>
        </p:spPr>
      </p:pic>
      <p:sp>
        <p:nvSpPr>
          <p:cNvPr id="23" name="TextBox 23"/>
          <p:cNvSpPr txBox="1"/>
          <p:nvPr/>
        </p:nvSpPr>
        <p:spPr>
          <a:xfrm>
            <a:off x="11963400" y="2175349"/>
            <a:ext cx="3954368" cy="4630498"/>
          </a:xfrm>
          <a:prstGeom prst="rect">
            <a:avLst/>
          </a:prstGeom>
          <a:ln w="76200">
            <a:solidFill>
              <a:schemeClr val="tx1"/>
            </a:solidFill>
          </a:ln>
        </p:spPr>
        <p:txBody>
          <a:bodyPr wrap="square" lIns="0" tIns="0" rIns="0" bIns="0" rtlCol="0" anchor="t">
            <a:spAutoFit/>
          </a:bodyPr>
          <a:lstStyle/>
          <a:p>
            <a:pPr marL="0" marR="0" algn="ctr">
              <a:lnSpc>
                <a:spcPct val="107000"/>
              </a:lnSpc>
              <a:spcBef>
                <a:spcPts val="0"/>
              </a:spcBef>
              <a:spcAft>
                <a:spcPts val="800"/>
              </a:spcAft>
            </a:pPr>
            <a:r>
              <a:rPr lang="en-US" sz="3500" b="1" u="sng" dirty="0">
                <a:solidFill>
                  <a:schemeClr val="tx1"/>
                </a:solidFill>
                <a:effectLst/>
                <a:latin typeface="DM Sans" pitchFamily="2" charset="0"/>
                <a:ea typeface="Calibri" panose="020F0502020204030204" pitchFamily="34" charset="0"/>
                <a:cs typeface="Times New Roman" panose="02020603050405020304" pitchFamily="18" charset="0"/>
              </a:rPr>
              <a:t>Boxplot Stats</a:t>
            </a:r>
            <a:endParaRPr lang="en-US" sz="3500" dirty="0">
              <a:solidFill>
                <a:schemeClr val="tx1"/>
              </a:solidFill>
              <a:effectLst/>
              <a:latin typeface="DM Sans" pitchFamily="2"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500" dirty="0">
                <a:effectLst/>
                <a:latin typeface="DM Sans" pitchFamily="2" charset="0"/>
                <a:ea typeface="Calibri" panose="020F0502020204030204" pitchFamily="34" charset="0"/>
                <a:cs typeface="Times New Roman" panose="02020603050405020304" pitchFamily="18" charset="0"/>
              </a:rPr>
              <a:t>Minimum - 1</a:t>
            </a:r>
          </a:p>
          <a:p>
            <a:pPr marL="0" marR="0" algn="ctr">
              <a:lnSpc>
                <a:spcPct val="107000"/>
              </a:lnSpc>
              <a:spcBef>
                <a:spcPts val="0"/>
              </a:spcBef>
              <a:spcAft>
                <a:spcPts val="0"/>
              </a:spcAft>
            </a:pPr>
            <a:r>
              <a:rPr lang="en-US" sz="3500" dirty="0">
                <a:effectLst/>
                <a:latin typeface="DM Sans" pitchFamily="2" charset="0"/>
                <a:ea typeface="Calibri" panose="020F0502020204030204" pitchFamily="34" charset="0"/>
                <a:cs typeface="Times New Roman" panose="02020603050405020304" pitchFamily="18" charset="0"/>
              </a:rPr>
              <a:t>1</a:t>
            </a:r>
            <a:r>
              <a:rPr lang="en-US" sz="3500" baseline="30000" dirty="0">
                <a:effectLst/>
                <a:latin typeface="DM Sans" pitchFamily="2" charset="0"/>
                <a:ea typeface="Calibri" panose="020F0502020204030204" pitchFamily="34" charset="0"/>
                <a:cs typeface="Times New Roman" panose="02020603050405020304" pitchFamily="18" charset="0"/>
              </a:rPr>
              <a:t>st</a:t>
            </a:r>
            <a:r>
              <a:rPr lang="en-US" sz="3500" dirty="0">
                <a:effectLst/>
                <a:latin typeface="DM Sans" pitchFamily="2" charset="0"/>
                <a:ea typeface="Calibri" panose="020F0502020204030204" pitchFamily="34" charset="0"/>
                <a:cs typeface="Times New Roman" panose="02020603050405020304" pitchFamily="18" charset="0"/>
              </a:rPr>
              <a:t> Quartile - 9</a:t>
            </a:r>
          </a:p>
          <a:p>
            <a:pPr marL="0" marR="0" algn="ctr">
              <a:lnSpc>
                <a:spcPct val="107000"/>
              </a:lnSpc>
              <a:spcBef>
                <a:spcPts val="0"/>
              </a:spcBef>
              <a:spcAft>
                <a:spcPts val="0"/>
              </a:spcAft>
            </a:pPr>
            <a:r>
              <a:rPr lang="en-US" sz="3500" dirty="0">
                <a:effectLst/>
                <a:latin typeface="DM Sans" pitchFamily="2" charset="0"/>
                <a:ea typeface="Calibri" panose="020F0502020204030204" pitchFamily="34" charset="0"/>
                <a:cs typeface="Times New Roman" panose="02020603050405020304" pitchFamily="18" charset="0"/>
              </a:rPr>
              <a:t>Median - 12</a:t>
            </a:r>
          </a:p>
          <a:p>
            <a:pPr marL="0" marR="0" algn="ctr">
              <a:lnSpc>
                <a:spcPct val="107000"/>
              </a:lnSpc>
              <a:spcBef>
                <a:spcPts val="0"/>
              </a:spcBef>
              <a:spcAft>
                <a:spcPts val="0"/>
              </a:spcAft>
            </a:pPr>
            <a:r>
              <a:rPr lang="en-US" sz="3500" dirty="0">
                <a:effectLst/>
                <a:latin typeface="DM Sans" pitchFamily="2" charset="0"/>
                <a:ea typeface="Calibri" panose="020F0502020204030204" pitchFamily="34" charset="0"/>
                <a:cs typeface="Times New Roman" panose="02020603050405020304" pitchFamily="18" charset="0"/>
              </a:rPr>
              <a:t>3</a:t>
            </a:r>
            <a:r>
              <a:rPr lang="en-US" sz="3500" baseline="30000" dirty="0">
                <a:effectLst/>
                <a:latin typeface="DM Sans" pitchFamily="2" charset="0"/>
                <a:ea typeface="Calibri" panose="020F0502020204030204" pitchFamily="34" charset="0"/>
                <a:cs typeface="Times New Roman" panose="02020603050405020304" pitchFamily="18" charset="0"/>
              </a:rPr>
              <a:t>rd</a:t>
            </a:r>
            <a:r>
              <a:rPr lang="en-US" sz="3500" dirty="0">
                <a:effectLst/>
                <a:latin typeface="DM Sans" pitchFamily="2" charset="0"/>
                <a:ea typeface="Calibri" panose="020F0502020204030204" pitchFamily="34" charset="0"/>
                <a:cs typeface="Times New Roman" panose="02020603050405020304" pitchFamily="18" charset="0"/>
              </a:rPr>
              <a:t> Quartile - 20</a:t>
            </a:r>
          </a:p>
          <a:p>
            <a:pPr marL="0" marR="0" algn="ctr">
              <a:lnSpc>
                <a:spcPct val="107000"/>
              </a:lnSpc>
              <a:spcBef>
                <a:spcPts val="0"/>
              </a:spcBef>
              <a:spcAft>
                <a:spcPts val="0"/>
              </a:spcAft>
            </a:pPr>
            <a:r>
              <a:rPr lang="en-US" sz="3500" dirty="0">
                <a:effectLst/>
                <a:latin typeface="DM Sans" pitchFamily="2" charset="0"/>
                <a:ea typeface="Calibri" panose="020F0502020204030204" pitchFamily="34" charset="0"/>
                <a:cs typeface="Times New Roman" panose="02020603050405020304" pitchFamily="18" charset="0"/>
              </a:rPr>
              <a:t>Maximum - 36</a:t>
            </a:r>
          </a:p>
          <a:p>
            <a:pPr marL="0" marR="0" algn="ctr">
              <a:lnSpc>
                <a:spcPct val="107000"/>
              </a:lnSpc>
              <a:spcBef>
                <a:spcPts val="0"/>
              </a:spcBef>
              <a:spcAft>
                <a:spcPts val="0"/>
              </a:spcAft>
            </a:pPr>
            <a:r>
              <a:rPr lang="en-US" sz="3500" dirty="0">
                <a:latin typeface="DM Sans" pitchFamily="2" charset="0"/>
                <a:ea typeface="Calibri" panose="020F0502020204030204" pitchFamily="34" charset="0"/>
                <a:cs typeface="Times New Roman" panose="02020603050405020304" pitchFamily="18" charset="0"/>
              </a:rPr>
              <a:t>Mean	- 18.3</a:t>
            </a:r>
            <a:endParaRPr lang="en-US" sz="3500" dirty="0">
              <a:effectLst/>
              <a:latin typeface="DM Sans" pitchFamily="2" charset="0"/>
              <a:ea typeface="Calibri" panose="020F0502020204030204" pitchFamily="34" charset="0"/>
              <a:cs typeface="Times New Roman" panose="02020603050405020304" pitchFamily="18" charset="0"/>
            </a:endParaRPr>
          </a:p>
          <a:p>
            <a:pPr algn="ctr">
              <a:lnSpc>
                <a:spcPts val="3782"/>
              </a:lnSpc>
            </a:pPr>
            <a:endParaRPr lang="en-US" sz="3500" spc="286" dirty="0">
              <a:solidFill>
                <a:srgbClr val="FFFFFF"/>
              </a:solidFill>
              <a:latin typeface="DM Sans" pitchFamily="2" charset="0"/>
            </a:endParaRPr>
          </a:p>
        </p:txBody>
      </p:sp>
      <p:grpSp>
        <p:nvGrpSpPr>
          <p:cNvPr id="12" name="Group 11">
            <a:extLst>
              <a:ext uri="{FF2B5EF4-FFF2-40B4-BE49-F238E27FC236}">
                <a16:creationId xmlns:a16="http://schemas.microsoft.com/office/drawing/2014/main" id="{A838E75A-60BD-4BCE-BED2-4978EFD621D5}"/>
              </a:ext>
            </a:extLst>
          </p:cNvPr>
          <p:cNvGrpSpPr/>
          <p:nvPr/>
        </p:nvGrpSpPr>
        <p:grpSpPr>
          <a:xfrm>
            <a:off x="1219200" y="2366036"/>
            <a:ext cx="8678768" cy="6959688"/>
            <a:chOff x="7736787" y="571500"/>
            <a:chExt cx="10172190" cy="9144000"/>
          </a:xfrm>
        </p:grpSpPr>
        <p:pic>
          <p:nvPicPr>
            <p:cNvPr id="13" name="Picture 12">
              <a:extLst>
                <a:ext uri="{FF2B5EF4-FFF2-40B4-BE49-F238E27FC236}">
                  <a16:creationId xmlns:a16="http://schemas.microsoft.com/office/drawing/2014/main" id="{423F00F7-C9DE-4693-A268-26F36CE42E3C}"/>
                </a:ext>
              </a:extLst>
            </p:cNvPr>
            <p:cNvPicPr>
              <a:picLocks noChangeAspect="1"/>
            </p:cNvPicPr>
            <p:nvPr/>
          </p:nvPicPr>
          <p:blipFill>
            <a:blip r:embed="rId4"/>
            <a:stretch>
              <a:fillRect/>
            </a:stretch>
          </p:blipFill>
          <p:spPr>
            <a:xfrm>
              <a:off x="7736787" y="571500"/>
              <a:ext cx="10172190" cy="9144000"/>
            </a:xfrm>
            <a:prstGeom prst="rect">
              <a:avLst/>
            </a:prstGeom>
          </p:spPr>
        </p:pic>
        <p:sp>
          <p:nvSpPr>
            <p:cNvPr id="14" name="Right Brace 13">
              <a:extLst>
                <a:ext uri="{FF2B5EF4-FFF2-40B4-BE49-F238E27FC236}">
                  <a16:creationId xmlns:a16="http://schemas.microsoft.com/office/drawing/2014/main" id="{EF993374-DC32-4F77-8793-EA0A0FA1A1B5}"/>
                </a:ext>
              </a:extLst>
            </p:cNvPr>
            <p:cNvSpPr/>
            <p:nvPr/>
          </p:nvSpPr>
          <p:spPr>
            <a:xfrm>
              <a:off x="8576440" y="1191989"/>
              <a:ext cx="796159" cy="827312"/>
            </a:xfrm>
            <a:prstGeom prst="rightBrace">
              <a:avLst/>
            </a:prstGeom>
            <a:ln w="76200">
              <a:solidFill>
                <a:srgbClr val="FF0000"/>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923896" y="0"/>
            <a:ext cx="9364104" cy="10287000"/>
            <a:chOff x="0" y="0"/>
            <a:chExt cx="1712561" cy="3547718"/>
          </a:xfrm>
          <a:solidFill>
            <a:schemeClr val="accent4">
              <a:lumMod val="50000"/>
            </a:schemeClr>
          </a:solidFill>
        </p:grpSpPr>
        <p:sp>
          <p:nvSpPr>
            <p:cNvPr id="3" name="Freeform 3"/>
            <p:cNvSpPr/>
            <p:nvPr/>
          </p:nvSpPr>
          <p:spPr>
            <a:xfrm>
              <a:off x="0" y="0"/>
              <a:ext cx="1712561" cy="3547718"/>
            </a:xfrm>
            <a:custGeom>
              <a:avLst/>
              <a:gdLst/>
              <a:ahLst/>
              <a:cxnLst/>
              <a:rect l="l" t="t" r="r" b="b"/>
              <a:pathLst>
                <a:path w="1712561" h="3547718">
                  <a:moveTo>
                    <a:pt x="0" y="0"/>
                  </a:moveTo>
                  <a:lnTo>
                    <a:pt x="1712561" y="0"/>
                  </a:lnTo>
                  <a:lnTo>
                    <a:pt x="1712561" y="3547718"/>
                  </a:lnTo>
                  <a:lnTo>
                    <a:pt x="0" y="3547718"/>
                  </a:lnTo>
                  <a:close/>
                </a:path>
              </a:pathLst>
            </a:custGeom>
            <a:grpFill/>
          </p:spPr>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551809"/>
            <a:ext cx="1851667" cy="2156235"/>
          </a:xfrm>
          <a:prstGeom prst="rect">
            <a:avLst/>
          </a:prstGeom>
        </p:spPr>
      </p:pic>
      <p:grpSp>
        <p:nvGrpSpPr>
          <p:cNvPr id="33" name="Group 32">
            <a:extLst>
              <a:ext uri="{FF2B5EF4-FFF2-40B4-BE49-F238E27FC236}">
                <a16:creationId xmlns:a16="http://schemas.microsoft.com/office/drawing/2014/main" id="{F548262C-DDB4-DC5A-A128-239B6F50D1D5}"/>
              </a:ext>
            </a:extLst>
          </p:cNvPr>
          <p:cNvGrpSpPr/>
          <p:nvPr/>
        </p:nvGrpSpPr>
        <p:grpSpPr>
          <a:xfrm>
            <a:off x="2438400" y="574158"/>
            <a:ext cx="13769333" cy="2108696"/>
            <a:chOff x="7018850" y="510475"/>
            <a:chExt cx="11687924" cy="2108696"/>
          </a:xfrm>
        </p:grpSpPr>
        <p:sp>
          <p:nvSpPr>
            <p:cNvPr id="25" name="TextBox 25"/>
            <p:cNvSpPr txBox="1"/>
            <p:nvPr/>
          </p:nvSpPr>
          <p:spPr>
            <a:xfrm>
              <a:off x="7018850" y="1423907"/>
              <a:ext cx="10637876" cy="1195264"/>
            </a:xfrm>
            <a:prstGeom prst="rect">
              <a:avLst/>
            </a:prstGeom>
          </p:spPr>
          <p:txBody>
            <a:bodyPr wrap="square" lIns="0" tIns="0" rIns="0" bIns="0" rtlCol="0" anchor="t">
              <a:spAutoFit/>
            </a:bodyPr>
            <a:lstStyle/>
            <a:p>
              <a:pPr algn="ctr">
                <a:lnSpc>
                  <a:spcPts val="9280"/>
                </a:lnSpc>
              </a:pPr>
              <a:r>
                <a:rPr lang="en-US" sz="8000" dirty="0">
                  <a:solidFill>
                    <a:srgbClr val="FFFFFF"/>
                  </a:solidFill>
                  <a:latin typeface="DM Serif Display"/>
                </a:rPr>
                <a:t>Route Type</a:t>
              </a:r>
            </a:p>
          </p:txBody>
        </p:sp>
        <p:sp>
          <p:nvSpPr>
            <p:cNvPr id="28" name="TextBox 28"/>
            <p:cNvSpPr txBox="1"/>
            <p:nvPr/>
          </p:nvSpPr>
          <p:spPr>
            <a:xfrm>
              <a:off x="7018850" y="510475"/>
              <a:ext cx="11687924" cy="971420"/>
            </a:xfrm>
            <a:prstGeom prst="rect">
              <a:avLst/>
            </a:prstGeom>
          </p:spPr>
          <p:txBody>
            <a:bodyPr wrap="square" lIns="0" tIns="0" rIns="0" bIns="0" rtlCol="0" anchor="t">
              <a:spAutoFit/>
            </a:bodyPr>
            <a:lstStyle/>
            <a:p>
              <a:pPr>
                <a:lnSpc>
                  <a:spcPts val="6859"/>
                </a:lnSpc>
              </a:pPr>
              <a:r>
                <a:rPr lang="en-US" sz="7000" dirty="0">
                  <a:solidFill>
                    <a:schemeClr val="bg1"/>
                  </a:solidFill>
                  <a:latin typeface="Brittany"/>
                </a:rPr>
                <a:t>Impact of the </a:t>
              </a:r>
              <a:r>
                <a:rPr lang="en-US" sz="8000" dirty="0">
                  <a:solidFill>
                    <a:schemeClr val="bg1"/>
                  </a:solidFill>
                  <a:latin typeface="DM Serif Display" pitchFamily="2" charset="0"/>
                </a:rPr>
                <a:t>Direction</a:t>
              </a:r>
              <a:r>
                <a:rPr lang="en-US" sz="7000" dirty="0">
                  <a:solidFill>
                    <a:schemeClr val="bg1"/>
                  </a:solidFill>
                  <a:latin typeface="Brittany"/>
                </a:rPr>
                <a:t> and </a:t>
              </a:r>
              <a:r>
                <a:rPr lang="en-US" sz="8000" dirty="0">
                  <a:solidFill>
                    <a:schemeClr val="bg1"/>
                  </a:solidFill>
                  <a:latin typeface="DM Serif Display" pitchFamily="2" charset="0"/>
                </a:rPr>
                <a:t>Days</a:t>
              </a:r>
              <a:r>
                <a:rPr lang="en-US" sz="7000" dirty="0">
                  <a:solidFill>
                    <a:schemeClr val="bg1"/>
                  </a:solidFill>
                  <a:latin typeface="Brittany"/>
                </a:rPr>
                <a:t> with </a:t>
              </a:r>
            </a:p>
          </p:txBody>
        </p:sp>
      </p:grpSp>
      <p:pic>
        <p:nvPicPr>
          <p:cNvPr id="30" name="Picture 29">
            <a:extLst>
              <a:ext uri="{FF2B5EF4-FFF2-40B4-BE49-F238E27FC236}">
                <a16:creationId xmlns:a16="http://schemas.microsoft.com/office/drawing/2014/main" id="{38C36B2D-9F47-F4EF-333C-14834BEDB34B}"/>
              </a:ext>
            </a:extLst>
          </p:cNvPr>
          <p:cNvPicPr>
            <a:picLocks noChangeAspect="1"/>
          </p:cNvPicPr>
          <p:nvPr/>
        </p:nvPicPr>
        <p:blipFill>
          <a:blip r:embed="rId4"/>
          <a:stretch>
            <a:fillRect/>
          </a:stretch>
        </p:blipFill>
        <p:spPr>
          <a:xfrm>
            <a:off x="443784" y="3003185"/>
            <a:ext cx="8001234" cy="6626742"/>
          </a:xfrm>
          <a:prstGeom prst="rect">
            <a:avLst/>
          </a:prstGeom>
        </p:spPr>
      </p:pic>
      <p:pic>
        <p:nvPicPr>
          <p:cNvPr id="38" name="Picture 37">
            <a:extLst>
              <a:ext uri="{FF2B5EF4-FFF2-40B4-BE49-F238E27FC236}">
                <a16:creationId xmlns:a16="http://schemas.microsoft.com/office/drawing/2014/main" id="{83CCBCA5-DF62-316C-C395-4C82B501BD6E}"/>
              </a:ext>
            </a:extLst>
          </p:cNvPr>
          <p:cNvPicPr>
            <a:picLocks noChangeAspect="1"/>
          </p:cNvPicPr>
          <p:nvPr/>
        </p:nvPicPr>
        <p:blipFill>
          <a:blip r:embed="rId5"/>
          <a:stretch>
            <a:fillRect/>
          </a:stretch>
        </p:blipFill>
        <p:spPr>
          <a:xfrm>
            <a:off x="9344552" y="3003185"/>
            <a:ext cx="8499664" cy="6626742"/>
          </a:xfrm>
          <a:prstGeom prst="rect">
            <a:avLst/>
          </a:prstGeom>
        </p:spPr>
      </p:pic>
      <p:pic>
        <p:nvPicPr>
          <p:cNvPr id="39" name="Picture 16">
            <a:extLst>
              <a:ext uri="{FF2B5EF4-FFF2-40B4-BE49-F238E27FC236}">
                <a16:creationId xmlns:a16="http://schemas.microsoft.com/office/drawing/2014/main" id="{2B830B59-EF81-CE94-6D3A-25902CD687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350101"/>
            <a:ext cx="1851667" cy="2156235"/>
          </a:xfrm>
          <a:prstGeom prst="rect">
            <a:avLst/>
          </a:prstGeom>
        </p:spPr>
      </p:pic>
      <p:sp>
        <p:nvSpPr>
          <p:cNvPr id="11" name="Oval 10">
            <a:extLst>
              <a:ext uri="{FF2B5EF4-FFF2-40B4-BE49-F238E27FC236}">
                <a16:creationId xmlns:a16="http://schemas.microsoft.com/office/drawing/2014/main" id="{31A87DEF-3EEB-4CD2-810B-3CAE6E1F8344}"/>
              </a:ext>
            </a:extLst>
          </p:cNvPr>
          <p:cNvSpPr/>
          <p:nvPr/>
        </p:nvSpPr>
        <p:spPr>
          <a:xfrm>
            <a:off x="1417001" y="6438900"/>
            <a:ext cx="771451" cy="2975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88687E01-CD1F-4E4E-8D11-CFE8C221BB42}"/>
              </a:ext>
            </a:extLst>
          </p:cNvPr>
          <p:cNvGraphicFramePr>
            <a:graphicFrameLocks noGrp="1"/>
          </p:cNvGraphicFramePr>
          <p:nvPr>
            <p:extLst>
              <p:ext uri="{D42A27DB-BD31-4B8C-83A1-F6EECF244321}">
                <p14:modId xmlns:p14="http://schemas.microsoft.com/office/powerpoint/2010/main" val="797688667"/>
              </p:ext>
            </p:extLst>
          </p:nvPr>
        </p:nvGraphicFramePr>
        <p:xfrm>
          <a:off x="9418235" y="3162300"/>
          <a:ext cx="8425983" cy="6252115"/>
        </p:xfrm>
        <a:graphic>
          <a:graphicData uri="http://schemas.openxmlformats.org/drawingml/2006/table">
            <a:tbl>
              <a:tblPr firstRow="1" bandRow="1">
                <a:tableStyleId>{E929F9F4-4A8F-4326-A1B4-22849713DDAB}</a:tableStyleId>
              </a:tblPr>
              <a:tblGrid>
                <a:gridCol w="2808661">
                  <a:extLst>
                    <a:ext uri="{9D8B030D-6E8A-4147-A177-3AD203B41FA5}">
                      <a16:colId xmlns:a16="http://schemas.microsoft.com/office/drawing/2014/main" val="692441478"/>
                    </a:ext>
                  </a:extLst>
                </a:gridCol>
                <a:gridCol w="2808661">
                  <a:extLst>
                    <a:ext uri="{9D8B030D-6E8A-4147-A177-3AD203B41FA5}">
                      <a16:colId xmlns:a16="http://schemas.microsoft.com/office/drawing/2014/main" val="1209633798"/>
                    </a:ext>
                  </a:extLst>
                </a:gridCol>
                <a:gridCol w="2808661">
                  <a:extLst>
                    <a:ext uri="{9D8B030D-6E8A-4147-A177-3AD203B41FA5}">
                      <a16:colId xmlns:a16="http://schemas.microsoft.com/office/drawing/2014/main" val="3515183021"/>
                    </a:ext>
                  </a:extLst>
                </a:gridCol>
              </a:tblGrid>
              <a:tr h="961799">
                <a:tc>
                  <a:txBody>
                    <a:bodyPr/>
                    <a:lstStyle/>
                    <a:p>
                      <a:pPr marL="0" marR="0" algn="ctr">
                        <a:lnSpc>
                          <a:spcPct val="107000"/>
                        </a:lnSpc>
                        <a:spcBef>
                          <a:spcPts val="0"/>
                        </a:spcBef>
                        <a:spcAft>
                          <a:spcPts val="0"/>
                        </a:spcAft>
                      </a:pPr>
                      <a:r>
                        <a:rPr lang="en-US" sz="2800" kern="100" dirty="0">
                          <a:effectLst/>
                          <a:latin typeface="DM Sans" panose="020B0604020202020204" charset="0"/>
                          <a:ea typeface="Calibri" panose="020F0502020204030204" pitchFamily="34" charset="0"/>
                          <a:cs typeface="Times New Roman" panose="02020603050405020304" pitchFamily="18" charset="0"/>
                        </a:rPr>
                        <a:t>Route type</a:t>
                      </a:r>
                    </a:p>
                  </a:txBody>
                  <a:tcPr marL="68580" marR="68580" marT="0" marB="0"/>
                </a:tc>
                <a:tc>
                  <a:txBody>
                    <a:bodyPr/>
                    <a:lstStyle/>
                    <a:p>
                      <a:pPr marL="0" marR="0" algn="ctr">
                        <a:lnSpc>
                          <a:spcPct val="107000"/>
                        </a:lnSpc>
                        <a:spcBef>
                          <a:spcPts val="0"/>
                        </a:spcBef>
                        <a:spcAft>
                          <a:spcPts val="0"/>
                        </a:spcAft>
                      </a:pPr>
                      <a:r>
                        <a:rPr lang="en-US" sz="2800" kern="100" dirty="0">
                          <a:effectLst/>
                          <a:latin typeface="DM Sans" panose="020B0604020202020204" charset="0"/>
                          <a:ea typeface="Calibri" panose="020F0502020204030204" pitchFamily="34" charset="0"/>
                          <a:cs typeface="Times New Roman" panose="02020603050405020304" pitchFamily="18" charset="0"/>
                        </a:rPr>
                        <a:t>Number series</a:t>
                      </a:r>
                    </a:p>
                  </a:txBody>
                  <a:tcPr marL="68580" marR="68580" marT="0" marB="0"/>
                </a:tc>
                <a:tc>
                  <a:txBody>
                    <a:bodyPr/>
                    <a:lstStyle/>
                    <a:p>
                      <a:pPr marL="0" marR="0" algn="ctr">
                        <a:lnSpc>
                          <a:spcPct val="107000"/>
                        </a:lnSpc>
                        <a:spcBef>
                          <a:spcPts val="0"/>
                        </a:spcBef>
                        <a:spcAft>
                          <a:spcPts val="0"/>
                        </a:spcAft>
                      </a:pPr>
                      <a:r>
                        <a:rPr lang="en-US" sz="2800" kern="100" dirty="0">
                          <a:effectLst/>
                          <a:latin typeface="DM Sans" panose="020B0604020202020204" charset="0"/>
                          <a:ea typeface="Calibri" panose="020F0502020204030204" pitchFamily="34" charset="0"/>
                          <a:cs typeface="Times New Roman" panose="02020603050405020304" pitchFamily="18" charset="0"/>
                        </a:rPr>
                        <a:t>Time scheduled</a:t>
                      </a:r>
                    </a:p>
                  </a:txBody>
                  <a:tcPr marL="68580" marR="68580" marT="0" marB="0"/>
                </a:tc>
                <a:extLst>
                  <a:ext uri="{0D108BD9-81ED-4DB2-BD59-A6C34878D82A}">
                    <a16:rowId xmlns:a16="http://schemas.microsoft.com/office/drawing/2014/main" val="934249592"/>
                  </a:ext>
                </a:extLst>
              </a:tr>
              <a:tr h="1095502">
                <a:tc>
                  <a:txBody>
                    <a:bodyPr/>
                    <a:lstStyle/>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1.Regular and Limited Service Routes</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7 – 189  series</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Weekdays – 6am-1am</a:t>
                      </a:r>
                      <a:endParaRPr lang="en-US" sz="1800" kern="100">
                        <a:effectLst/>
                        <a:latin typeface="DM Sans" panose="020B060402020202020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Weekends -  8am-1am</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6857892"/>
                  </a:ext>
                </a:extLst>
              </a:tr>
              <a:tr h="1095502">
                <a:tc>
                  <a:txBody>
                    <a:bodyPr/>
                    <a:lstStyle/>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2.Blue Night Routes</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300 -399 series</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Weekdays – 1am-6am</a:t>
                      </a:r>
                      <a:endParaRPr lang="en-US" sz="1800" kern="100">
                        <a:effectLst/>
                        <a:latin typeface="DM Sans" panose="020B060402020202020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Weekends -  1am-8am</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2730877"/>
                  </a:ext>
                </a:extLst>
              </a:tr>
              <a:tr h="1872058">
                <a:tc>
                  <a:txBody>
                    <a:bodyPr/>
                    <a:lstStyle/>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3.Community Routes</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400 – 499 series</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Only in rush hours of weekdays</a:t>
                      </a:r>
                      <a:endParaRPr lang="en-US" sz="1800" kern="100">
                        <a:effectLst/>
                        <a:latin typeface="DM Sans" panose="020B060402020202020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Rush hours (According to TTC statistics) :-</a:t>
                      </a:r>
                      <a:endParaRPr lang="en-US" sz="1800" kern="100">
                        <a:effectLst/>
                        <a:latin typeface="DM Sans" panose="020B060402020202020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Morning –  6am- 10am</a:t>
                      </a:r>
                      <a:endParaRPr lang="en-US" sz="1800" kern="100">
                        <a:effectLst/>
                        <a:latin typeface="DM Sans" panose="020B060402020202020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Evening  -   3pm- 7pm</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4560687"/>
                  </a:ext>
                </a:extLst>
              </a:tr>
              <a:tr h="1227254">
                <a:tc>
                  <a:txBody>
                    <a:bodyPr/>
                    <a:lstStyle/>
                    <a:p>
                      <a:pPr marL="0" marR="0" algn="just">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4.Express Routes</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kern="0">
                          <a:effectLst/>
                          <a:latin typeface="DM Sans" panose="020B0604020202020204" charset="0"/>
                          <a:ea typeface="Calibri" panose="020F0502020204030204" pitchFamily="34" charset="0"/>
                          <a:cs typeface="Times New Roman" panose="02020603050405020304" pitchFamily="18" charset="0"/>
                        </a:rPr>
                        <a:t>900 – 999 series</a:t>
                      </a:r>
                      <a:endParaRPr lang="en-US" sz="1800" kern="10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kern="0" dirty="0">
                          <a:effectLst/>
                          <a:latin typeface="DM Sans" panose="020B0604020202020204" charset="0"/>
                          <a:ea typeface="Calibri" panose="020F0502020204030204" pitchFamily="34" charset="0"/>
                          <a:cs typeface="Times New Roman" panose="02020603050405020304" pitchFamily="18" charset="0"/>
                        </a:rPr>
                        <a:t>Any time with in the 24 hours (according to requirements)</a:t>
                      </a:r>
                      <a:endParaRPr lang="en-US" sz="1800" kern="100" dirty="0">
                        <a:effectLst/>
                        <a:latin typeface="DM Sans"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376560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62166" y="-390791"/>
            <a:ext cx="1851667" cy="2156235"/>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834" y="8537800"/>
            <a:ext cx="1851667" cy="2156235"/>
          </a:xfrm>
          <a:prstGeom prst="rect">
            <a:avLst/>
          </a:prstGeom>
        </p:spPr>
      </p:pic>
      <p:grpSp>
        <p:nvGrpSpPr>
          <p:cNvPr id="17" name="Group 16">
            <a:extLst>
              <a:ext uri="{FF2B5EF4-FFF2-40B4-BE49-F238E27FC236}">
                <a16:creationId xmlns:a16="http://schemas.microsoft.com/office/drawing/2014/main" id="{506C33A7-9968-0D22-B9AE-D22359025E93}"/>
              </a:ext>
            </a:extLst>
          </p:cNvPr>
          <p:cNvGrpSpPr/>
          <p:nvPr/>
        </p:nvGrpSpPr>
        <p:grpSpPr>
          <a:xfrm>
            <a:off x="2286000" y="370988"/>
            <a:ext cx="15779374" cy="1557881"/>
            <a:chOff x="3153324" y="1661681"/>
            <a:chExt cx="12247347" cy="1557881"/>
          </a:xfrm>
        </p:grpSpPr>
        <p:sp>
          <p:nvSpPr>
            <p:cNvPr id="8" name="TextBox 8"/>
            <p:cNvSpPr txBox="1"/>
            <p:nvPr/>
          </p:nvSpPr>
          <p:spPr>
            <a:xfrm>
              <a:off x="8062237" y="2053987"/>
              <a:ext cx="7338434" cy="1165575"/>
            </a:xfrm>
            <a:prstGeom prst="rect">
              <a:avLst/>
            </a:prstGeom>
          </p:spPr>
          <p:txBody>
            <a:bodyPr wrap="square" lIns="0" tIns="0" rIns="0" bIns="0" rtlCol="0" anchor="t">
              <a:spAutoFit/>
            </a:bodyPr>
            <a:lstStyle/>
            <a:p>
              <a:pPr>
                <a:lnSpc>
                  <a:spcPts val="8635"/>
                </a:lnSpc>
              </a:pPr>
              <a:r>
                <a:rPr lang="en-US" sz="9000" dirty="0">
                  <a:latin typeface="DM Serif Display"/>
                </a:rPr>
                <a:t>Hour</a:t>
              </a:r>
            </a:p>
          </p:txBody>
        </p:sp>
        <p:sp>
          <p:nvSpPr>
            <p:cNvPr id="16" name="TextBox 16"/>
            <p:cNvSpPr txBox="1"/>
            <p:nvPr/>
          </p:nvSpPr>
          <p:spPr>
            <a:xfrm>
              <a:off x="3153324" y="1661681"/>
              <a:ext cx="5944531" cy="1436291"/>
            </a:xfrm>
            <a:prstGeom prst="rect">
              <a:avLst/>
            </a:prstGeom>
          </p:spPr>
          <p:txBody>
            <a:bodyPr lIns="0" tIns="0" rIns="0" bIns="0" rtlCol="0" anchor="t">
              <a:spAutoFit/>
            </a:bodyPr>
            <a:lstStyle/>
            <a:p>
              <a:pPr>
                <a:lnSpc>
                  <a:spcPts val="11177"/>
                </a:lnSpc>
              </a:pPr>
              <a:r>
                <a:rPr lang="en-US" sz="7000" dirty="0">
                  <a:latin typeface="Brittany"/>
                </a:rPr>
                <a:t>Delay Cases VS</a:t>
              </a:r>
            </a:p>
          </p:txBody>
        </p:sp>
      </p:grpSp>
      <p:pic>
        <p:nvPicPr>
          <p:cNvPr id="11" name="Picture 10">
            <a:extLst>
              <a:ext uri="{FF2B5EF4-FFF2-40B4-BE49-F238E27FC236}">
                <a16:creationId xmlns:a16="http://schemas.microsoft.com/office/drawing/2014/main" id="{8303EEB9-E657-4AE9-8534-94F750353163}"/>
              </a:ext>
            </a:extLst>
          </p:cNvPr>
          <p:cNvPicPr>
            <a:picLocks noChangeAspect="1"/>
          </p:cNvPicPr>
          <p:nvPr/>
        </p:nvPicPr>
        <p:blipFill>
          <a:blip r:embed="rId4"/>
          <a:stretch>
            <a:fillRect/>
          </a:stretch>
        </p:blipFill>
        <p:spPr>
          <a:xfrm>
            <a:off x="581518" y="2635166"/>
            <a:ext cx="11067843" cy="6061300"/>
          </a:xfrm>
          <a:prstGeom prst="rect">
            <a:avLst/>
          </a:prstGeom>
        </p:spPr>
      </p:pic>
      <p:pic>
        <p:nvPicPr>
          <p:cNvPr id="12" name="Picture 7">
            <a:extLst>
              <a:ext uri="{FF2B5EF4-FFF2-40B4-BE49-F238E27FC236}">
                <a16:creationId xmlns:a16="http://schemas.microsoft.com/office/drawing/2014/main" id="{D1804A89-5DCA-424B-9E87-F95AD7D2D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6729664" y="5313336"/>
            <a:ext cx="637672" cy="7086600"/>
          </a:xfrm>
          <a:prstGeom prst="rect">
            <a:avLst/>
          </a:prstGeom>
        </p:spPr>
      </p:pic>
      <p:sp>
        <p:nvSpPr>
          <p:cNvPr id="13" name="Rectangle: Rounded Corners 12">
            <a:extLst>
              <a:ext uri="{FF2B5EF4-FFF2-40B4-BE49-F238E27FC236}">
                <a16:creationId xmlns:a16="http://schemas.microsoft.com/office/drawing/2014/main" id="{F17206F1-5BB5-4362-B743-99C28AFAA74D}"/>
              </a:ext>
            </a:extLst>
          </p:cNvPr>
          <p:cNvSpPr/>
          <p:nvPr/>
        </p:nvSpPr>
        <p:spPr>
          <a:xfrm>
            <a:off x="2075163" y="9251571"/>
            <a:ext cx="10439400" cy="11049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1"/>
                </a:solidFill>
              </a:rPr>
              <a:t>MAJORITY IS HERE </a:t>
            </a:r>
          </a:p>
        </p:txBody>
      </p:sp>
      <p:sp>
        <p:nvSpPr>
          <p:cNvPr id="4" name="Rectangle 3">
            <a:extLst>
              <a:ext uri="{FF2B5EF4-FFF2-40B4-BE49-F238E27FC236}">
                <a16:creationId xmlns:a16="http://schemas.microsoft.com/office/drawing/2014/main" id="{460B1961-A1B9-4421-9B88-59375E15D14A}"/>
              </a:ext>
            </a:extLst>
          </p:cNvPr>
          <p:cNvSpPr/>
          <p:nvPr/>
        </p:nvSpPr>
        <p:spPr>
          <a:xfrm>
            <a:off x="12731359" y="2251464"/>
            <a:ext cx="4953000" cy="6677512"/>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DM Sans" panose="020B0604020202020204" charset="0"/>
              </a:rPr>
              <a:t>According to  </a:t>
            </a:r>
            <a:r>
              <a:rPr lang="en-US" sz="3600" dirty="0" err="1">
                <a:latin typeface="DM Sans" panose="020B0604020202020204" charset="0"/>
              </a:rPr>
              <a:t>GlobalNews</a:t>
            </a:r>
            <a:r>
              <a:rPr lang="en-US" sz="3600" dirty="0">
                <a:latin typeface="DM Sans" panose="020B0604020202020204" charset="0"/>
              </a:rPr>
              <a:t>  sources, </a:t>
            </a:r>
            <a:r>
              <a:rPr lang="en-US" b="1" dirty="0">
                <a:latin typeface="DM Sans" panose="020B0604020202020204" charset="0"/>
              </a:rPr>
              <a:t>(</a:t>
            </a:r>
            <a:r>
              <a:rPr lang="en-US" b="1" dirty="0">
                <a:solidFill>
                  <a:schemeClr val="bg1"/>
                </a:solidFill>
                <a:latin typeface="DM Sans" panose="020B0604020202020204" charset="0"/>
                <a:hlinkClick r:id="rId7">
                  <a:extLst>
                    <a:ext uri="{A12FA001-AC4F-418D-AE19-62706E023703}">
                      <ahyp:hlinkClr xmlns:ahyp="http://schemas.microsoft.com/office/drawing/2018/hyperlinkcolor" val="tx"/>
                    </a:ext>
                  </a:extLst>
                </a:hlinkClick>
              </a:rPr>
              <a:t>https://globalnews.ca/tag/toronto-bus-delays/</a:t>
            </a:r>
            <a:r>
              <a:rPr lang="en-US" b="1" dirty="0">
                <a:solidFill>
                  <a:schemeClr val="bg1"/>
                </a:solidFill>
                <a:latin typeface="DM Sans" panose="020B0604020202020204" charset="0"/>
              </a:rPr>
              <a:t>)</a:t>
            </a:r>
          </a:p>
          <a:p>
            <a:pPr algn="ctr"/>
            <a:r>
              <a:rPr lang="en-US" sz="3600" dirty="0">
                <a:solidFill>
                  <a:schemeClr val="bg1"/>
                </a:solidFill>
                <a:latin typeface="DM Sans" panose="020B0604020202020204" charset="0"/>
              </a:rPr>
              <a:t>the school hours are from 8.45 </a:t>
            </a:r>
            <a:r>
              <a:rPr lang="en-US" sz="3600" dirty="0" err="1">
                <a:solidFill>
                  <a:schemeClr val="bg1"/>
                </a:solidFill>
                <a:latin typeface="DM Sans" panose="020B0604020202020204" charset="0"/>
              </a:rPr>
              <a:t>a.m</a:t>
            </a:r>
            <a:r>
              <a:rPr lang="en-US" sz="3600" dirty="0">
                <a:solidFill>
                  <a:schemeClr val="bg1"/>
                </a:solidFill>
                <a:latin typeface="DM Sans" panose="020B0604020202020204" charset="0"/>
              </a:rPr>
              <a:t> to 3.20 </a:t>
            </a:r>
            <a:r>
              <a:rPr lang="en-US" sz="3600" dirty="0" err="1">
                <a:solidFill>
                  <a:schemeClr val="bg1"/>
                </a:solidFill>
                <a:latin typeface="DM Sans" panose="020B0604020202020204" charset="0"/>
              </a:rPr>
              <a:t>p.m</a:t>
            </a:r>
            <a:r>
              <a:rPr lang="en-US" sz="3600" dirty="0">
                <a:solidFill>
                  <a:schemeClr val="bg1"/>
                </a:solidFill>
                <a:latin typeface="DM Sans" panose="020B0604020202020204" charset="0"/>
              </a:rPr>
              <a:t>  which causes immense traffic jams in both bus route system and sub way system in Toronto.</a:t>
            </a:r>
          </a:p>
        </p:txBody>
      </p:sp>
    </p:spTree>
    <p:extLst>
      <p:ext uri="{BB962C8B-B14F-4D97-AF65-F5344CB8AC3E}">
        <p14:creationId xmlns:p14="http://schemas.microsoft.com/office/powerpoint/2010/main" val="138380968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2085</TotalTime>
  <Words>2072</Words>
  <Application>Microsoft Office PowerPoint</Application>
  <PresentationFormat>Custom</PresentationFormat>
  <Paragraphs>438</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Presentation</dc:title>
  <dc:creator>Chalani</dc:creator>
  <cp:lastModifiedBy>Chalani Wijamunige</cp:lastModifiedBy>
  <cp:revision>59</cp:revision>
  <dcterms:created xsi:type="dcterms:W3CDTF">2006-08-16T00:00:00Z</dcterms:created>
  <dcterms:modified xsi:type="dcterms:W3CDTF">2023-05-03T01:21:08Z</dcterms:modified>
  <dc:identifier>DAFg_ZbWmhM</dc:identifier>
</cp:coreProperties>
</file>